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9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245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8/20/2017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8/20/2017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8/20/2017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8/20/2017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8/20/2017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8/20/2017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8/20/2017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8/20/2017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458200" cy="914400"/>
          </a:xfrm>
        </p:spPr>
        <p:txBody>
          <a:bodyPr/>
          <a:lstStyle/>
          <a:p>
            <a:r>
              <a:rPr lang="en-US" dirty="0" smtClean="0">
                <a:latin typeface="Arial" pitchFamily="34" charset="0"/>
                <a:cs typeface="Arial" pitchFamily="34" charset="0"/>
              </a:rPr>
              <a:t>               ALOES SOCROTINA      </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a:p>
        </p:txBody>
      </p:sp>
      <p:pic>
        <p:nvPicPr>
          <p:cNvPr id="1026" name="Picture 2" descr="C:\Users\speed computers.Speedcomputer.000\Desktop\ALOES 3.jpg"/>
          <p:cNvPicPr>
            <a:picLocks noChangeAspect="1" noChangeArrowheads="1"/>
          </p:cNvPicPr>
          <p:nvPr/>
        </p:nvPicPr>
        <p:blipFill>
          <a:blip r:embed="rId2"/>
          <a:srcRect/>
          <a:stretch>
            <a:fillRect/>
          </a:stretch>
        </p:blipFill>
        <p:spPr bwMode="auto">
          <a:xfrm>
            <a:off x="3657600" y="2895600"/>
            <a:ext cx="5105400" cy="3200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EARS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latin typeface="Arial" pitchFamily="34" charset="0"/>
                <a:cs typeface="Arial" pitchFamily="34" charset="0"/>
              </a:rPr>
              <a:t>Hates musical sounds and noises, they set her all in a tremor. </a:t>
            </a:r>
          </a:p>
          <a:p>
            <a:pPr fontAlgn="base"/>
            <a:r>
              <a:rPr lang="en-US" dirty="0" smtClean="0">
                <a:latin typeface="Arial" pitchFamily="34" charset="0"/>
                <a:cs typeface="Arial" pitchFamily="34" charset="0"/>
              </a:rPr>
              <a:t>Cracking in ears when moving jaw.</a:t>
            </a:r>
          </a:p>
          <a:p>
            <a:pPr fontAlgn="base"/>
            <a:r>
              <a:rPr lang="en-US" dirty="0" smtClean="0">
                <a:latin typeface="Arial" pitchFamily="34" charset="0"/>
                <a:cs typeface="Arial" pitchFamily="34" charset="0"/>
              </a:rPr>
              <a:t>Sticking pain in left ear, later in right Internal and external heat of ears.</a:t>
            </a:r>
            <a:br>
              <a:rPr lang="en-US"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TONGUE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fontAlgn="base"/>
            <a:r>
              <a:rPr lang="en-US" dirty="0" smtClean="0">
                <a:latin typeface="Arial" pitchFamily="34" charset="0"/>
                <a:cs typeface="Arial" pitchFamily="34" charset="0"/>
              </a:rPr>
              <a:t>Metallic taste, with dry, </a:t>
            </a:r>
            <a:r>
              <a:rPr lang="en-US" dirty="0" err="1" smtClean="0">
                <a:latin typeface="Arial" pitchFamily="34" charset="0"/>
                <a:cs typeface="Arial" pitchFamily="34" charset="0"/>
              </a:rPr>
              <a:t>irritative</a:t>
            </a:r>
            <a:r>
              <a:rPr lang="en-US" dirty="0" smtClean="0">
                <a:latin typeface="Arial" pitchFamily="34" charset="0"/>
                <a:cs typeface="Arial" pitchFamily="34" charset="0"/>
              </a:rPr>
              <a:t> hacking.</a:t>
            </a:r>
          </a:p>
          <a:p>
            <a:pPr fontAlgn="base"/>
            <a:r>
              <a:rPr lang="en-US" dirty="0" smtClean="0">
                <a:latin typeface="Arial" pitchFamily="34" charset="0"/>
                <a:cs typeface="Arial" pitchFamily="34" charset="0"/>
              </a:rPr>
              <a:t>Taste : bitter, sour, like ink or iron.</a:t>
            </a:r>
          </a:p>
          <a:p>
            <a:pPr fontAlgn="base"/>
            <a:r>
              <a:rPr lang="en-US" dirty="0" smtClean="0">
                <a:latin typeface="Arial" pitchFamily="34" charset="0"/>
                <a:cs typeface="Arial" pitchFamily="34" charset="0"/>
              </a:rPr>
              <a:t>Tongue : coated yellowish-white ; stiff ; dry, red.</a:t>
            </a:r>
          </a:p>
          <a:p>
            <a:pPr fontAlgn="base"/>
            <a:r>
              <a:rPr lang="en-US" dirty="0" smtClean="0">
                <a:latin typeface="Arial" pitchFamily="34" charset="0"/>
                <a:cs typeface="Arial" pitchFamily="34" charset="0"/>
              </a:rPr>
              <a:t>Severe fine stitches, from behind forward, in under part of tongue when moving it.</a:t>
            </a:r>
          </a:p>
          <a:p>
            <a:pPr fontAlgn="base"/>
            <a:r>
              <a:rPr lang="en-US" dirty="0" smtClean="0">
                <a:latin typeface="Arial" pitchFamily="34" charset="0"/>
                <a:cs typeface="Arial" pitchFamily="34" charset="0"/>
              </a:rPr>
              <a:t>Yellow ulcers on tongue.</a:t>
            </a:r>
          </a:p>
          <a:p>
            <a:pPr fontAlgn="base"/>
            <a:r>
              <a:rPr lang="en-US" dirty="0" smtClean="0">
                <a:latin typeface="Arial" pitchFamily="34" charset="0"/>
                <a:cs typeface="Arial" pitchFamily="34" charset="0"/>
              </a:rPr>
              <a:t>Dry tongue and mouth, with increased thirst and greater redness of lips.</a:t>
            </a:r>
            <a:br>
              <a:rPr lang="en-US"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THROAT</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err="1" smtClean="0">
                <a:latin typeface="Arial" pitchFamily="34" charset="0"/>
                <a:cs typeface="Arial" pitchFamily="34" charset="0"/>
              </a:rPr>
              <a:t>Fauces</a:t>
            </a:r>
            <a:r>
              <a:rPr lang="en-US" dirty="0" smtClean="0">
                <a:latin typeface="Arial" pitchFamily="34" charset="0"/>
                <a:cs typeface="Arial" pitchFamily="34" charset="0"/>
              </a:rPr>
              <a:t> raw, hot, as if burnt.</a:t>
            </a:r>
          </a:p>
          <a:p>
            <a:pPr fontAlgn="base"/>
            <a:r>
              <a:rPr lang="en-US" dirty="0" smtClean="0">
                <a:latin typeface="Arial" pitchFamily="34" charset="0"/>
                <a:cs typeface="Arial" pitchFamily="34" charset="0"/>
              </a:rPr>
              <a:t>Palate swollen ; arches of velum </a:t>
            </a:r>
            <a:r>
              <a:rPr lang="en-US" dirty="0" err="1" smtClean="0">
                <a:latin typeface="Arial" pitchFamily="34" charset="0"/>
                <a:cs typeface="Arial" pitchFamily="34" charset="0"/>
              </a:rPr>
              <a:t>palati</a:t>
            </a:r>
            <a:r>
              <a:rPr lang="en-US" dirty="0" smtClean="0">
                <a:latin typeface="Arial" pitchFamily="34" charset="0"/>
                <a:cs typeface="Arial" pitchFamily="34" charset="0"/>
              </a:rPr>
              <a:t> pain on chewing hard food, or on yawning, &lt; in evening and in morning on awaking ; &lt; on empty swallowing.</a:t>
            </a:r>
          </a:p>
          <a:p>
            <a:pPr fontAlgn="base"/>
            <a:r>
              <a:rPr lang="en-US" dirty="0" smtClean="0">
                <a:latin typeface="Arial" pitchFamily="34" charset="0"/>
                <a:cs typeface="Arial" pitchFamily="34" charset="0"/>
              </a:rPr>
              <a:t>Hawking of thick jelly-like mucus, in lumps, from </a:t>
            </a:r>
            <a:r>
              <a:rPr lang="en-US" dirty="0" err="1" smtClean="0">
                <a:latin typeface="Arial" pitchFamily="34" charset="0"/>
                <a:cs typeface="Arial" pitchFamily="34" charset="0"/>
              </a:rPr>
              <a:t>fauces</a:t>
            </a:r>
            <a:r>
              <a:rPr lang="en-US" dirty="0" smtClean="0">
                <a:latin typeface="Arial" pitchFamily="34" charset="0"/>
                <a:cs typeface="Arial" pitchFamily="34" charset="0"/>
              </a:rPr>
              <a:t> and posterior </a:t>
            </a:r>
            <a:r>
              <a:rPr lang="en-US" dirty="0" err="1" smtClean="0">
                <a:latin typeface="Arial" pitchFamily="34" charset="0"/>
                <a:cs typeface="Arial" pitchFamily="34" charset="0"/>
              </a:rPr>
              <a:t>nares</a:t>
            </a:r>
            <a:r>
              <a:rPr lang="en-US" dirty="0" smtClean="0">
                <a:latin typeface="Arial" pitchFamily="34" charset="0"/>
                <a:cs typeface="Arial" pitchFamily="34" charset="0"/>
              </a:rPr>
              <a:t> ; rawness and swollen feeling in pharynx.</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STOMACH</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Painful pressure under sternum ; pressure through pit of stomach to back.</a:t>
            </a:r>
          </a:p>
          <a:p>
            <a:pPr fontAlgn="base"/>
            <a:r>
              <a:rPr lang="en-US" dirty="0" smtClean="0">
                <a:latin typeface="Arial" pitchFamily="34" charset="0"/>
                <a:cs typeface="Arial" pitchFamily="34" charset="0"/>
              </a:rPr>
              <a:t>Pain in </a:t>
            </a:r>
            <a:r>
              <a:rPr lang="en-US" dirty="0" err="1" smtClean="0">
                <a:latin typeface="Arial" pitchFamily="34" charset="0"/>
                <a:cs typeface="Arial" pitchFamily="34" charset="0"/>
              </a:rPr>
              <a:t>scrobiculum</a:t>
            </a:r>
            <a:r>
              <a:rPr lang="en-US" dirty="0" smtClean="0">
                <a:latin typeface="Arial" pitchFamily="34" charset="0"/>
                <a:cs typeface="Arial" pitchFamily="34" charset="0"/>
              </a:rPr>
              <a:t> on making a false step.</a:t>
            </a:r>
          </a:p>
          <a:p>
            <a:pPr fontAlgn="base"/>
            <a:r>
              <a:rPr lang="en-US" dirty="0" err="1" smtClean="0">
                <a:latin typeface="Arial" pitchFamily="34" charset="0"/>
                <a:cs typeface="Arial" pitchFamily="34" charset="0"/>
              </a:rPr>
              <a:t>Fulness</a:t>
            </a:r>
            <a:r>
              <a:rPr lang="en-US" dirty="0" smtClean="0">
                <a:latin typeface="Arial" pitchFamily="34" charset="0"/>
                <a:cs typeface="Arial" pitchFamily="34" charset="0"/>
              </a:rPr>
              <a:t> in stomach, followed by distension of </a:t>
            </a:r>
            <a:r>
              <a:rPr lang="en-US" dirty="0" err="1" smtClean="0">
                <a:latin typeface="Arial" pitchFamily="34" charset="0"/>
                <a:cs typeface="Arial" pitchFamily="34" charset="0"/>
              </a:rPr>
              <a:t>epigastrium</a:t>
            </a:r>
            <a:r>
              <a:rPr lang="en-US" dirty="0" smtClean="0">
                <a:latin typeface="Arial" pitchFamily="34" charset="0"/>
                <a:cs typeface="Arial" pitchFamily="34" charset="0"/>
              </a:rPr>
              <a:t>.</a:t>
            </a:r>
          </a:p>
          <a:p>
            <a:pPr fontAlgn="base"/>
            <a:r>
              <a:rPr lang="en-US" dirty="0" smtClean="0">
                <a:latin typeface="Arial" pitchFamily="34" charset="0"/>
                <a:cs typeface="Arial" pitchFamily="34" charset="0"/>
              </a:rPr>
              <a:t>Pain and </a:t>
            </a:r>
            <a:r>
              <a:rPr lang="en-US" dirty="0" err="1" smtClean="0">
                <a:latin typeface="Arial" pitchFamily="34" charset="0"/>
                <a:cs typeface="Arial" pitchFamily="34" charset="0"/>
              </a:rPr>
              <a:t>fulness</a:t>
            </a:r>
            <a:r>
              <a:rPr lang="en-US" dirty="0" smtClean="0">
                <a:latin typeface="Arial" pitchFamily="34" charset="0"/>
                <a:cs typeface="Arial" pitchFamily="34" charset="0"/>
              </a:rPr>
              <a:t> in stomach after drinking water.</a:t>
            </a:r>
            <a:br>
              <a:rPr lang="en-US"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Painfulness in hypochondria, with chilliness and </a:t>
            </a:r>
            <a:r>
              <a:rPr lang="en-US" dirty="0" err="1" smtClean="0">
                <a:latin typeface="Arial" pitchFamily="34" charset="0"/>
                <a:cs typeface="Arial" pitchFamily="34" charset="0"/>
              </a:rPr>
              <a:t>diarrhoea</a:t>
            </a:r>
            <a:r>
              <a:rPr lang="en-US" dirty="0" smtClean="0">
                <a:latin typeface="Arial" pitchFamily="34" charset="0"/>
                <a:cs typeface="Arial" pitchFamily="34" charset="0"/>
              </a:rPr>
              <a:t> ; painful weakness of legs.</a:t>
            </a:r>
          </a:p>
          <a:p>
            <a:r>
              <a:rPr lang="en-US" dirty="0" smtClean="0">
                <a:latin typeface="Arial" pitchFamily="34" charset="0"/>
                <a:cs typeface="Arial" pitchFamily="34" charset="0"/>
              </a:rPr>
              <a:t>Hepatic region : burning, </a:t>
            </a:r>
            <a:r>
              <a:rPr lang="en-US" b="1" dirty="0" smtClean="0">
                <a:latin typeface="Arial" pitchFamily="34" charset="0"/>
                <a:cs typeface="Arial" pitchFamily="34" charset="0"/>
              </a:rPr>
              <a:t>uneasiness, heat, pressure and tension</a:t>
            </a:r>
            <a:r>
              <a:rPr lang="en-US" dirty="0" smtClean="0">
                <a:latin typeface="Arial" pitchFamily="34" charset="0"/>
                <a:cs typeface="Arial" pitchFamily="34" charset="0"/>
              </a:rPr>
              <a:t> ; dull pain, worse on standing, so that he bends forward.</a:t>
            </a:r>
          </a:p>
          <a:p>
            <a:r>
              <a:rPr lang="en-US" dirty="0" smtClean="0">
                <a:latin typeface="Arial" pitchFamily="34" charset="0"/>
                <a:cs typeface="Arial" pitchFamily="34" charset="0"/>
              </a:rPr>
              <a:t>Stitches from liver into chest, obstructing respiration.</a:t>
            </a:r>
            <a:br>
              <a:rPr lang="en-US" dirty="0" smtClean="0">
                <a:latin typeface="Arial" pitchFamily="34" charset="0"/>
                <a:cs typeface="Arial" pitchFamily="34" charset="0"/>
              </a:rPr>
            </a:br>
            <a:r>
              <a:rPr lang="en-US" dirty="0" smtClean="0">
                <a:latin typeface="Arial" pitchFamily="34" charset="0"/>
                <a:cs typeface="Arial" pitchFamily="34" charset="0"/>
              </a:rPr>
              <a:t>Stitches in liver, when drawing a long breath.</a:t>
            </a: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Distension of hypochondria, better after passing flatus.</a:t>
            </a:r>
          </a:p>
          <a:p>
            <a:r>
              <a:rPr lang="en-US" dirty="0" smtClean="0">
                <a:latin typeface="Arial" pitchFamily="34" charset="0"/>
                <a:cs typeface="Arial" pitchFamily="34" charset="0"/>
              </a:rPr>
              <a:t>Increases the flow of bile.</a:t>
            </a:r>
          </a:p>
          <a:p>
            <a:r>
              <a:rPr lang="en-US" dirty="0" smtClean="0">
                <a:latin typeface="Arial" pitchFamily="34" charset="0"/>
                <a:cs typeface="Arial" pitchFamily="34" charset="0"/>
              </a:rPr>
              <a:t>Stitches from spleen into chest, or drawing into loins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ABDOMEN AND LOINS.</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914400"/>
            <a:ext cx="8229600" cy="5791200"/>
          </a:xfrm>
        </p:spPr>
        <p:txBody>
          <a:bodyPr>
            <a:normAutofit fontScale="92500" lnSpcReduction="10000"/>
          </a:bodyPr>
          <a:lstStyle/>
          <a:p>
            <a:pPr fontAlgn="base"/>
            <a:r>
              <a:rPr lang="en-US" dirty="0" smtClean="0">
                <a:latin typeface="Arial" pitchFamily="34" charset="0"/>
                <a:cs typeface="Arial" pitchFamily="34" charset="0"/>
              </a:rPr>
              <a:t>Pulsation in region of navel.</a:t>
            </a:r>
          </a:p>
          <a:p>
            <a:pPr fontAlgn="base"/>
            <a:r>
              <a:rPr lang="en-US" dirty="0" smtClean="0">
                <a:latin typeface="Arial" pitchFamily="34" charset="0"/>
                <a:cs typeface="Arial" pitchFamily="34" charset="0"/>
              </a:rPr>
              <a:t>Distension of abdomen, especially </a:t>
            </a:r>
            <a:r>
              <a:rPr lang="en-US" dirty="0" err="1" smtClean="0">
                <a:latin typeface="Arial" pitchFamily="34" charset="0"/>
                <a:cs typeface="Arial" pitchFamily="34" charset="0"/>
              </a:rPr>
              <a:t>epigastrium</a:t>
            </a:r>
            <a:r>
              <a:rPr lang="en-US" dirty="0" smtClean="0">
                <a:latin typeface="Arial" pitchFamily="34" charset="0"/>
                <a:cs typeface="Arial" pitchFamily="34" charset="0"/>
              </a:rPr>
              <a:t>, with flatus moving about ; worse after meals ; during menstruation ; on motion.</a:t>
            </a:r>
          </a:p>
          <a:p>
            <a:pPr fontAlgn="base"/>
            <a:r>
              <a:rPr lang="en-US" b="1" dirty="0" smtClean="0">
                <a:latin typeface="Arial" pitchFamily="34" charset="0"/>
                <a:cs typeface="Arial" pitchFamily="34" charset="0"/>
              </a:rPr>
              <a:t>Congestion to abdomen (portal system) ; burning sensation.</a:t>
            </a:r>
          </a:p>
          <a:p>
            <a:pPr fontAlgn="base"/>
            <a:r>
              <a:rPr lang="en-US" b="1" dirty="0" smtClean="0">
                <a:latin typeface="Arial" pitchFamily="34" charset="0"/>
                <a:cs typeface="Arial" pitchFamily="34" charset="0"/>
              </a:rPr>
              <a:t>Sensation of </a:t>
            </a:r>
            <a:r>
              <a:rPr lang="en-US" b="1" dirty="0" err="1" smtClean="0">
                <a:latin typeface="Arial" pitchFamily="34" charset="0"/>
                <a:cs typeface="Arial" pitchFamily="34" charset="0"/>
              </a:rPr>
              <a:t>fulness</a:t>
            </a:r>
            <a:r>
              <a:rPr lang="en-US" b="1" dirty="0" smtClean="0">
                <a:latin typeface="Arial" pitchFamily="34" charset="0"/>
                <a:cs typeface="Arial" pitchFamily="34" charset="0"/>
              </a:rPr>
              <a:t>, heaviness ; heat and inflammation.</a:t>
            </a:r>
          </a:p>
          <a:p>
            <a:pPr fontAlgn="base"/>
            <a:r>
              <a:rPr lang="en-US" dirty="0" smtClean="0">
                <a:latin typeface="Arial" pitchFamily="34" charset="0"/>
                <a:cs typeface="Arial" pitchFamily="34" charset="0"/>
              </a:rPr>
              <a:t>Pelvis feels if filled with hot water.</a:t>
            </a:r>
          </a:p>
          <a:p>
            <a:pPr fontAlgn="base"/>
            <a:r>
              <a:rPr lang="en-US" dirty="0" smtClean="0">
                <a:latin typeface="Arial" pitchFamily="34" charset="0"/>
                <a:cs typeface="Arial" pitchFamily="34" charset="0"/>
              </a:rPr>
              <a:t>Pain around navel, worse from pressure.</a:t>
            </a:r>
          </a:p>
          <a:p>
            <a:pPr fontAlgn="base"/>
            <a:r>
              <a:rPr lang="en-US" dirty="0" smtClean="0">
                <a:latin typeface="Arial" pitchFamily="34" charset="0"/>
                <a:cs typeface="Arial" pitchFamily="34" charset="0"/>
              </a:rPr>
              <a:t>Stitches in umbilical region from sneezing.</a:t>
            </a:r>
          </a:p>
          <a:p>
            <a:pPr fontAlgn="base"/>
            <a:r>
              <a:rPr lang="en-US" b="1" dirty="0" smtClean="0">
                <a:latin typeface="Arial" pitchFamily="34" charset="0"/>
                <a:cs typeface="Arial" pitchFamily="34" charset="0"/>
              </a:rPr>
              <a:t>Rumbling in abdomen.</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r>
              <a:rPr lang="en-US" b="1" dirty="0" smtClean="0">
                <a:latin typeface="Arial" pitchFamily="34" charset="0"/>
                <a:cs typeface="Arial" pitchFamily="34" charset="0"/>
              </a:rPr>
              <a:t>Discharge of much flatulency, burning, smelling offensive, relieving pain in abdomen ; after each meal, in evening and morning, before stool.</a:t>
            </a:r>
          </a:p>
          <a:p>
            <a:r>
              <a:rPr lang="en-US" b="1" dirty="0" smtClean="0">
                <a:latin typeface="Arial" pitchFamily="34" charset="0"/>
                <a:cs typeface="Arial" pitchFamily="34" charset="0"/>
              </a:rPr>
              <a:t>Cutting across abdomen ; with ill humor, </a:t>
            </a:r>
            <a:r>
              <a:rPr lang="en-US" b="1" dirty="0" err="1" smtClean="0">
                <a:latin typeface="Arial" pitchFamily="34" charset="0"/>
                <a:cs typeface="Arial" pitchFamily="34" charset="0"/>
              </a:rPr>
              <a:t>anthropophobia</a:t>
            </a:r>
            <a:r>
              <a:rPr lang="en-US" b="1" dirty="0" smtClean="0">
                <a:latin typeface="Arial" pitchFamily="34" charset="0"/>
                <a:cs typeface="Arial" pitchFamily="34" charset="0"/>
              </a:rPr>
              <a:t> ; not disposed to got into open air, although it relieves.</a:t>
            </a:r>
          </a:p>
          <a:p>
            <a:r>
              <a:rPr lang="en-US" b="1" dirty="0" smtClean="0">
                <a:latin typeface="Arial" pitchFamily="34" charset="0"/>
                <a:cs typeface="Arial" pitchFamily="34" charset="0"/>
              </a:rPr>
              <a:t>Abdominal walls painful when rising, pressing to stool, when touched, and when standing erect.</a:t>
            </a:r>
          </a:p>
          <a:p>
            <a:r>
              <a:rPr lang="en-US" b="1" dirty="0" smtClean="0">
                <a:latin typeface="Arial" pitchFamily="34" charset="0"/>
                <a:cs typeface="Arial" pitchFamily="34" charset="0"/>
              </a:rPr>
              <a:t>Heaviness, </a:t>
            </a:r>
            <a:r>
              <a:rPr lang="en-US" b="1" dirty="0" err="1" smtClean="0">
                <a:latin typeface="Arial" pitchFamily="34" charset="0"/>
                <a:cs typeface="Arial" pitchFamily="34" charset="0"/>
              </a:rPr>
              <a:t>fulness</a:t>
            </a:r>
            <a:r>
              <a:rPr lang="en-US" b="1" dirty="0" smtClean="0">
                <a:latin typeface="Arial" pitchFamily="34" charset="0"/>
                <a:cs typeface="Arial" pitchFamily="34" charset="0"/>
              </a:rPr>
              <a:t>, and pressing downward in pelvis.</a:t>
            </a:r>
          </a:p>
          <a:p>
            <a:r>
              <a:rPr lang="en-US" dirty="0" smtClean="0">
                <a:latin typeface="Arial" pitchFamily="34" charset="0"/>
                <a:cs typeface="Arial" pitchFamily="34" charset="0"/>
              </a:rPr>
              <a:t>Left side of abdomen bloated, with gurgling in descending colon ; worse after eating.</a:t>
            </a:r>
          </a:p>
          <a:p>
            <a:pPr>
              <a:buNone/>
            </a:pP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b="1" dirty="0" smtClean="0">
                <a:latin typeface="Arial" pitchFamily="34" charset="0"/>
                <a:cs typeface="Arial" pitchFamily="34" charset="0"/>
              </a:rPr>
              <a:t>A twisting and griping pain in upper abdomen and around navel, forcing him to sit bent up, which relieves ; therewith, repeated urging to stool, but only offensive burning flatus passes, with short relief of pain.</a:t>
            </a:r>
          </a:p>
          <a:p>
            <a:r>
              <a:rPr lang="en-US" b="1" dirty="0" smtClean="0">
                <a:latin typeface="Arial" pitchFamily="34" charset="0"/>
                <a:cs typeface="Arial" pitchFamily="34" charset="0"/>
              </a:rPr>
              <a:t>Griping in abdomen, before, with and after stool.</a:t>
            </a:r>
          </a:p>
          <a:p>
            <a:r>
              <a:rPr lang="en-US" b="1" dirty="0" smtClean="0">
                <a:latin typeface="Arial" pitchFamily="34" charset="0"/>
                <a:cs typeface="Arial" pitchFamily="34" charset="0"/>
              </a:rPr>
              <a:t>Feeling of weakness in abdomen as if </a:t>
            </a:r>
            <a:r>
              <a:rPr lang="en-US" b="1" dirty="0" err="1" smtClean="0">
                <a:latin typeface="Arial" pitchFamily="34" charset="0"/>
                <a:cs typeface="Arial" pitchFamily="34" charset="0"/>
              </a:rPr>
              <a:t>diarrhoea</a:t>
            </a:r>
            <a:r>
              <a:rPr lang="en-US" b="1" dirty="0" smtClean="0">
                <a:latin typeface="Arial" pitchFamily="34" charset="0"/>
                <a:cs typeface="Arial" pitchFamily="34" charset="0"/>
              </a:rPr>
              <a:t> would result ; but evacuation did not ensue for eight hours.</a:t>
            </a:r>
          </a:p>
          <a:p>
            <a:r>
              <a:rPr lang="en-US" dirty="0" smtClean="0">
                <a:latin typeface="Arial" pitchFamily="34" charset="0"/>
                <a:cs typeface="Arial" pitchFamily="34" charset="0"/>
              </a:rPr>
              <a:t>Shooting and boring in region of navel, &lt; from pressure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Arial" pitchFamily="34" charset="0"/>
                <a:cs typeface="Arial" pitchFamily="34" charset="0"/>
              </a:rPr>
              <a:t>Painfulness in whole abdomen, especially in sides and along both sides of navel, which cannot endure being touched ; on making a false step on stone pavements it hurts very much in pit of stomach.</a:t>
            </a:r>
          </a:p>
          <a:p>
            <a:r>
              <a:rPr lang="en-US" b="1" dirty="0" smtClean="0">
                <a:latin typeface="Arial" pitchFamily="34" charset="0"/>
                <a:cs typeface="Arial" pitchFamily="34" charset="0"/>
              </a:rPr>
              <a:t>Dull abdominal pain, as after taking cold, morning and evening repeatedly, still without inclination to stool.</a:t>
            </a:r>
          </a:p>
          <a:p>
            <a:r>
              <a:rPr lang="en-US" b="1" dirty="0" smtClean="0">
                <a:latin typeface="Arial" pitchFamily="34" charset="0"/>
                <a:cs typeface="Arial" pitchFamily="34" charset="0"/>
              </a:rPr>
              <a:t>Great and cutting-griping pain in right and lower portion of abdomen, which was excruciating before and during stool ; after stool all pains ceased, leaving profuse sweating and extreme weakness. θ Colic.</a:t>
            </a:r>
            <a:br>
              <a:rPr lang="en-US" b="1"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a:xfrm>
            <a:off x="304800" y="1295400"/>
            <a:ext cx="8686800" cy="5105400"/>
          </a:xfrm>
        </p:spPr>
        <p:txBody>
          <a:bodyPr>
            <a:normAutofit lnSpcReduction="10000"/>
          </a:bodyPr>
          <a:lstStyle/>
          <a:p>
            <a:r>
              <a:rPr lang="en-US" dirty="0" smtClean="0">
                <a:latin typeface="Arial" pitchFamily="34" charset="0"/>
                <a:cs typeface="Arial" pitchFamily="34" charset="0"/>
              </a:rPr>
              <a:t> Aloe was most proved by </a:t>
            </a:r>
            <a:r>
              <a:rPr lang="en-US" dirty="0" err="1" smtClean="0">
                <a:latin typeface="Arial" pitchFamily="34" charset="0"/>
                <a:cs typeface="Arial" pitchFamily="34" charset="0"/>
              </a:rPr>
              <a:t>Helbig</a:t>
            </a:r>
            <a:r>
              <a:rPr lang="en-US" dirty="0" smtClean="0">
                <a:latin typeface="Arial" pitchFamily="34" charset="0"/>
                <a:cs typeface="Arial" pitchFamily="34" charset="0"/>
              </a:rPr>
              <a:t> in 1833, and several under his lead. The first publication of </a:t>
            </a:r>
            <a:r>
              <a:rPr lang="en-US" dirty="0" err="1" smtClean="0">
                <a:latin typeface="Arial" pitchFamily="34" charset="0"/>
                <a:cs typeface="Arial" pitchFamily="34" charset="0"/>
              </a:rPr>
              <a:t>provings</a:t>
            </a:r>
            <a:r>
              <a:rPr lang="en-US" dirty="0" smtClean="0">
                <a:latin typeface="Arial" pitchFamily="34" charset="0"/>
                <a:cs typeface="Arial" pitchFamily="34" charset="0"/>
              </a:rPr>
              <a:t> was made by Buchner, 1821.</a:t>
            </a:r>
          </a:p>
          <a:p>
            <a:r>
              <a:rPr lang="en-US" b="1" dirty="0" smtClean="0">
                <a:latin typeface="Arial" pitchFamily="34" charset="0"/>
                <a:cs typeface="Arial" pitchFamily="34" charset="0"/>
              </a:rPr>
              <a:t>Aloe comes from </a:t>
            </a:r>
            <a:r>
              <a:rPr lang="en-US" b="1" dirty="0" err="1" smtClean="0">
                <a:latin typeface="Arial" pitchFamily="34" charset="0"/>
                <a:cs typeface="Arial" pitchFamily="34" charset="0"/>
              </a:rPr>
              <a:t>Liliaceae</a:t>
            </a:r>
            <a:r>
              <a:rPr lang="en-US" b="1" dirty="0" smtClean="0">
                <a:latin typeface="Arial" pitchFamily="34" charset="0"/>
                <a:cs typeface="Arial" pitchFamily="34" charset="0"/>
              </a:rPr>
              <a:t> family and it is a red fiery gum which is being triturated. It is known as ‘Socotra’ because the plant Aloe is grown near the shores of Indian Ocean and the Island of Socotra. The ancient use of this remedy was to purge off the bile as mentioned by Dunham.</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STOOLS AND RECTUM</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fontAlgn="base"/>
            <a:r>
              <a:rPr lang="en-US" dirty="0" smtClean="0">
                <a:latin typeface="Arial" pitchFamily="34" charset="0"/>
                <a:cs typeface="Arial" pitchFamily="34" charset="0"/>
              </a:rPr>
              <a:t>Urging to stool continuously ; worse immediately after eating ; feeling of </a:t>
            </a:r>
            <a:r>
              <a:rPr lang="en-US" dirty="0" err="1" smtClean="0">
                <a:latin typeface="Arial" pitchFamily="34" charset="0"/>
                <a:cs typeface="Arial" pitchFamily="34" charset="0"/>
              </a:rPr>
              <a:t>fulness</a:t>
            </a:r>
            <a:r>
              <a:rPr lang="en-US" dirty="0" smtClean="0">
                <a:latin typeface="Arial" pitchFamily="34" charset="0"/>
                <a:cs typeface="Arial" pitchFamily="34" charset="0"/>
              </a:rPr>
              <a:t> and weight in pelvis ; only flatus passes.</a:t>
            </a:r>
          </a:p>
          <a:p>
            <a:pPr fontAlgn="base"/>
            <a:r>
              <a:rPr lang="en-US" b="1" dirty="0" smtClean="0">
                <a:latin typeface="Arial" pitchFamily="34" charset="0"/>
                <a:cs typeface="Arial" pitchFamily="34" charset="0"/>
              </a:rPr>
              <a:t>Urging to stool with passage of urine ; every time on passing urine, feeling as if stool would pass.</a:t>
            </a:r>
          </a:p>
          <a:p>
            <a:pPr fontAlgn="base"/>
            <a:r>
              <a:rPr lang="en-US" b="1" dirty="0" smtClean="0">
                <a:latin typeface="Arial" pitchFamily="34" charset="0"/>
                <a:cs typeface="Arial" pitchFamily="34" charset="0"/>
              </a:rPr>
              <a:t>The not too hard feces cause a pricking in anus, later continuous pain in anus compelling him to draw it together frequently, whereby it becomes tense and achy.</a:t>
            </a:r>
          </a:p>
          <a:p>
            <a:pPr fontAlgn="base">
              <a:buNone/>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b="1" dirty="0" err="1" smtClean="0">
                <a:latin typeface="Arial" pitchFamily="34" charset="0"/>
                <a:cs typeface="Arial" pitchFamily="34" charset="0"/>
              </a:rPr>
              <a:t>Fulness</a:t>
            </a:r>
            <a:r>
              <a:rPr lang="en-US" b="1" dirty="0" smtClean="0">
                <a:latin typeface="Arial" pitchFamily="34" charset="0"/>
                <a:cs typeface="Arial" pitchFamily="34" charset="0"/>
              </a:rPr>
              <a:t> and pressing out in anus.</a:t>
            </a:r>
          </a:p>
          <a:p>
            <a:pPr fontAlgn="base"/>
            <a:r>
              <a:rPr lang="en-US" b="1" dirty="0" smtClean="0">
                <a:latin typeface="Arial" pitchFamily="34" charset="0"/>
                <a:cs typeface="Arial" pitchFamily="34" charset="0"/>
              </a:rPr>
              <a:t>Hemorrhoids : protrude like a bunch of grapes ; constant bearing down in rectum ; bleeding ; sore, tender, hot ; relieved by cold water.</a:t>
            </a:r>
          </a:p>
          <a:p>
            <a:pPr fontAlgn="base"/>
            <a:r>
              <a:rPr lang="en-US" b="1" dirty="0" smtClean="0">
                <a:latin typeface="Arial" pitchFamily="34" charset="0"/>
                <a:cs typeface="Arial" pitchFamily="34" charset="0"/>
              </a:rPr>
              <a:t>Itching and burning in anus, preventing sleep.</a:t>
            </a:r>
          </a:p>
          <a:p>
            <a:pPr fontAlgn="base"/>
            <a:r>
              <a:rPr lang="en-US" dirty="0" smtClean="0">
                <a:latin typeface="Arial" pitchFamily="34" charset="0"/>
                <a:cs typeface="Arial" pitchFamily="34" charset="0"/>
              </a:rPr>
              <a:t>Pain in left side down along </a:t>
            </a:r>
            <a:r>
              <a:rPr lang="en-US" dirty="0" err="1" smtClean="0">
                <a:latin typeface="Arial" pitchFamily="34" charset="0"/>
                <a:cs typeface="Arial" pitchFamily="34" charset="0"/>
              </a:rPr>
              <a:t>ureter</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URINARY ORGANS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Every time on passing urine, feeling as if some thin stool would escape with it.</a:t>
            </a:r>
          </a:p>
          <a:p>
            <a:pPr fontAlgn="base"/>
            <a:r>
              <a:rPr lang="en-US" dirty="0" smtClean="0">
                <a:latin typeface="Arial" pitchFamily="34" charset="0"/>
                <a:cs typeface="Arial" pitchFamily="34" charset="0"/>
              </a:rPr>
              <a:t>Burning when urinating.</a:t>
            </a:r>
          </a:p>
          <a:p>
            <a:pPr fontAlgn="base"/>
            <a:r>
              <a:rPr lang="en-US" dirty="0" smtClean="0">
                <a:latin typeface="Arial" pitchFamily="34" charset="0"/>
                <a:cs typeface="Arial" pitchFamily="34" charset="0"/>
              </a:rPr>
              <a:t>Frequent urging to urinate ; &gt; at night ; or in afternoon.</a:t>
            </a:r>
          </a:p>
          <a:p>
            <a:pPr fontAlgn="base"/>
            <a:r>
              <a:rPr lang="en-US" dirty="0" smtClean="0">
                <a:latin typeface="Arial" pitchFamily="34" charset="0"/>
                <a:cs typeface="Arial" pitchFamily="34" charset="0"/>
              </a:rPr>
              <a:t>Urine copious ; especially after stool.</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Urine saffron-yellow, becoming cloudy ; scanty, hot.</a:t>
            </a:r>
            <a:br>
              <a:rPr lang="en-US" dirty="0" smtClean="0">
                <a:latin typeface="Arial" pitchFamily="34" charset="0"/>
                <a:cs typeface="Arial" pitchFamily="34" charset="0"/>
              </a:rPr>
            </a:br>
            <a:r>
              <a:rPr lang="en-US" dirty="0" smtClean="0">
                <a:latin typeface="Arial" pitchFamily="34" charset="0"/>
                <a:cs typeface="Arial" pitchFamily="34" charset="0"/>
              </a:rPr>
              <a:t>Sediment yellowish, like bran, or slimy.</a:t>
            </a:r>
          </a:p>
          <a:p>
            <a:pPr fontAlgn="base"/>
            <a:r>
              <a:rPr lang="en-US" b="1" dirty="0" smtClean="0">
                <a:latin typeface="Arial" pitchFamily="34" charset="0"/>
                <a:cs typeface="Arial" pitchFamily="34" charset="0"/>
              </a:rPr>
              <a:t>Incontinence of urine. θ In an old man with enlarged prostate (</a:t>
            </a:r>
            <a:r>
              <a:rPr lang="en-US" b="1" dirty="0" err="1" smtClean="0">
                <a:latin typeface="Arial" pitchFamily="34" charset="0"/>
                <a:cs typeface="Arial" pitchFamily="34" charset="0"/>
              </a:rPr>
              <a:t>diarrhoea</a:t>
            </a:r>
            <a:r>
              <a:rPr lang="en-US" b="1" dirty="0" smtClean="0">
                <a:latin typeface="Arial" pitchFamily="34" charset="0"/>
                <a:cs typeface="Arial" pitchFamily="34" charset="0"/>
              </a:rPr>
              <a:t> and urinary symptoms are present).</a:t>
            </a:r>
          </a:p>
          <a:p>
            <a:pPr fontAlgn="base"/>
            <a:r>
              <a:rPr lang="en-US" dirty="0" smtClean="0">
                <a:latin typeface="Arial" pitchFamily="34" charset="0"/>
                <a:cs typeface="Arial" pitchFamily="34" charset="0"/>
              </a:rPr>
              <a:t>So urgent a desire that he can hardly retain urine.</a:t>
            </a:r>
          </a:p>
          <a:p>
            <a:pPr fontAlgn="base"/>
            <a:r>
              <a:rPr lang="en-US" dirty="0" smtClean="0">
                <a:latin typeface="Arial" pitchFamily="34" charset="0"/>
                <a:cs typeface="Arial" pitchFamily="34" charset="0"/>
              </a:rPr>
              <a:t>Erections after urinating.</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MALE SEXUAL ORGANS</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Semen comes too </a:t>
            </a:r>
            <a:r>
              <a:rPr lang="en-US" dirty="0" err="1" smtClean="0">
                <a:latin typeface="Arial" pitchFamily="34" charset="0"/>
                <a:cs typeface="Arial" pitchFamily="34" charset="0"/>
              </a:rPr>
              <a:t>soon;All</a:t>
            </a:r>
            <a:r>
              <a:rPr lang="en-US" dirty="0" smtClean="0">
                <a:latin typeface="Arial" pitchFamily="34" charset="0"/>
                <a:cs typeface="Arial" pitchFamily="34" charset="0"/>
              </a:rPr>
              <a:t> the semen is not ejected.</a:t>
            </a:r>
          </a:p>
          <a:p>
            <a:pPr fontAlgn="base"/>
            <a:r>
              <a:rPr lang="en-US" dirty="0" smtClean="0">
                <a:latin typeface="Arial" pitchFamily="34" charset="0"/>
                <a:cs typeface="Arial" pitchFamily="34" charset="0"/>
              </a:rPr>
              <a:t>Sexual desire increased : after awaking ; after eating ; in evening.</a:t>
            </a:r>
          </a:p>
          <a:p>
            <a:pPr fontAlgn="base"/>
            <a:r>
              <a:rPr lang="en-US" dirty="0" smtClean="0">
                <a:latin typeface="Arial" pitchFamily="34" charset="0"/>
                <a:cs typeface="Arial" pitchFamily="34" charset="0"/>
              </a:rPr>
              <a:t>Seminal emissions ; strong desire afterwards.</a:t>
            </a:r>
          </a:p>
          <a:p>
            <a:pPr fontAlgn="base">
              <a:buNone/>
            </a:pP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latin typeface="Arial" pitchFamily="34" charset="0"/>
                <a:cs typeface="Arial" pitchFamily="34" charset="0"/>
              </a:rPr>
              <a:t>Testicles cold ; penis small ; scrotum relaxed ; </a:t>
            </a:r>
            <a:r>
              <a:rPr lang="en-US" dirty="0" err="1" smtClean="0">
                <a:latin typeface="Arial" pitchFamily="34" charset="0"/>
                <a:cs typeface="Arial" pitchFamily="34" charset="0"/>
              </a:rPr>
              <a:t>epididymis</a:t>
            </a:r>
            <a:r>
              <a:rPr lang="en-US" dirty="0" smtClean="0">
                <a:latin typeface="Arial" pitchFamily="34" charset="0"/>
                <a:cs typeface="Arial" pitchFamily="34" charset="0"/>
              </a:rPr>
              <a:t> sensitive, especially to touch or while walking.</a:t>
            </a:r>
          </a:p>
          <a:p>
            <a:pPr fontAlgn="base"/>
            <a:r>
              <a:rPr lang="en-US" dirty="0" smtClean="0">
                <a:latin typeface="Arial" pitchFamily="34" charset="0"/>
                <a:cs typeface="Arial" pitchFamily="34" charset="0"/>
              </a:rPr>
              <a:t>Offensive sweat on genitals.</a:t>
            </a:r>
          </a:p>
          <a:p>
            <a:pPr fontAlgn="base"/>
            <a:r>
              <a:rPr lang="en-US" dirty="0" smtClean="0">
                <a:latin typeface="Arial" pitchFamily="34" charset="0"/>
                <a:cs typeface="Arial" pitchFamily="34" charset="0"/>
              </a:rPr>
              <a:t>Erections in morning and after passing water.</a:t>
            </a:r>
          </a:p>
          <a:p>
            <a:pPr fontAlgn="base"/>
            <a:r>
              <a:rPr lang="en-US" dirty="0" err="1" smtClean="0">
                <a:latin typeface="Arial" pitchFamily="34" charset="0"/>
                <a:cs typeface="Arial" pitchFamily="34" charset="0"/>
              </a:rPr>
              <a:t>Gonorrhoea</a:t>
            </a:r>
            <a:r>
              <a:rPr lang="en-US" dirty="0" smtClean="0">
                <a:latin typeface="Arial" pitchFamily="34" charset="0"/>
                <a:cs typeface="Arial" pitchFamily="34" charset="0"/>
              </a:rPr>
              <a:t>.</a:t>
            </a:r>
          </a:p>
          <a:p>
            <a:pPr fontAlgn="base"/>
            <a:r>
              <a:rPr lang="en-US" dirty="0" smtClean="0">
                <a:latin typeface="Arial" pitchFamily="34" charset="0"/>
                <a:cs typeface="Arial" pitchFamily="34" charset="0"/>
              </a:rPr>
              <a:t>Itching of prepuce.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FEMALE SEXUAL ORGANS.</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fontAlgn="base"/>
            <a:r>
              <a:rPr lang="en-US" dirty="0" smtClean="0">
                <a:latin typeface="Arial" pitchFamily="34" charset="0"/>
                <a:cs typeface="Arial" pitchFamily="34" charset="0"/>
              </a:rPr>
              <a:t>Pain in </a:t>
            </a:r>
            <a:r>
              <a:rPr lang="en-US" dirty="0" err="1" smtClean="0">
                <a:latin typeface="Arial" pitchFamily="34" charset="0"/>
                <a:cs typeface="Arial" pitchFamily="34" charset="0"/>
              </a:rPr>
              <a:t>hypogastrium</a:t>
            </a:r>
            <a:r>
              <a:rPr lang="en-US" dirty="0" smtClean="0">
                <a:latin typeface="Arial" pitchFamily="34" charset="0"/>
                <a:cs typeface="Arial" pitchFamily="34" charset="0"/>
              </a:rPr>
              <a:t> as if menses were coming on.</a:t>
            </a:r>
          </a:p>
          <a:p>
            <a:pPr fontAlgn="base"/>
            <a:r>
              <a:rPr lang="en-US" dirty="0" err="1" smtClean="0">
                <a:latin typeface="Arial" pitchFamily="34" charset="0"/>
                <a:cs typeface="Arial" pitchFamily="34" charset="0"/>
              </a:rPr>
              <a:t>Fulness</a:t>
            </a:r>
            <a:r>
              <a:rPr lang="en-US" dirty="0" smtClean="0">
                <a:latin typeface="Arial" pitchFamily="34" charset="0"/>
                <a:cs typeface="Arial" pitchFamily="34" charset="0"/>
              </a:rPr>
              <a:t>, heaviness in uterine region, with labor-like pains in loins and groin ; worse standing.</a:t>
            </a:r>
          </a:p>
          <a:p>
            <a:pPr fontAlgn="base"/>
            <a:r>
              <a:rPr lang="en-US" dirty="0" smtClean="0">
                <a:latin typeface="Arial" pitchFamily="34" charset="0"/>
                <a:cs typeface="Arial" pitchFamily="34" charset="0"/>
              </a:rPr>
              <a:t>Labor-like pains extending down legs. </a:t>
            </a:r>
            <a:r>
              <a:rPr lang="el-GR" dirty="0" smtClean="0">
                <a:latin typeface="Arial" pitchFamily="34" charset="0"/>
                <a:cs typeface="Arial" pitchFamily="34" charset="0"/>
              </a:rPr>
              <a:t>θ </a:t>
            </a:r>
            <a:r>
              <a:rPr lang="en-US" dirty="0" err="1" smtClean="0">
                <a:latin typeface="Arial" pitchFamily="34" charset="0"/>
                <a:cs typeface="Arial" pitchFamily="34" charset="0"/>
              </a:rPr>
              <a:t>Prolapsus</a:t>
            </a:r>
            <a:r>
              <a:rPr lang="en-US" dirty="0" smtClean="0">
                <a:latin typeface="Arial" pitchFamily="34" charset="0"/>
                <a:cs typeface="Arial" pitchFamily="34" charset="0"/>
              </a:rPr>
              <a:t> uteri.</a:t>
            </a:r>
          </a:p>
          <a:p>
            <a:pPr fontAlgn="base"/>
            <a:r>
              <a:rPr lang="en-US" dirty="0" smtClean="0">
                <a:latin typeface="Arial" pitchFamily="34" charset="0"/>
                <a:cs typeface="Arial" pitchFamily="34" charset="0"/>
              </a:rPr>
              <a:t>Uterine hemorrhage about </a:t>
            </a:r>
            <a:r>
              <a:rPr lang="en-US" dirty="0" err="1" smtClean="0">
                <a:latin typeface="Arial" pitchFamily="34" charset="0"/>
                <a:cs typeface="Arial" pitchFamily="34" charset="0"/>
              </a:rPr>
              <a:t>climaxis</a:t>
            </a:r>
            <a:r>
              <a:rPr lang="en-US" dirty="0" smtClean="0">
                <a:latin typeface="Arial" pitchFamily="34" charset="0"/>
                <a:cs typeface="Arial" pitchFamily="34" charset="0"/>
              </a:rPr>
              <a:t>. </a:t>
            </a:r>
            <a:r>
              <a:rPr lang="el-GR" dirty="0" smtClean="0">
                <a:latin typeface="Arial" pitchFamily="34" charset="0"/>
                <a:cs typeface="Arial" pitchFamily="34" charset="0"/>
              </a:rPr>
              <a:t>θ </a:t>
            </a:r>
            <a:r>
              <a:rPr lang="en-US" dirty="0" err="1" smtClean="0">
                <a:latin typeface="Arial" pitchFamily="34" charset="0"/>
                <a:cs typeface="Arial" pitchFamily="34" charset="0"/>
              </a:rPr>
              <a:t>Prolapsus</a:t>
            </a:r>
            <a:r>
              <a:rPr lang="en-US" dirty="0" smtClean="0">
                <a:latin typeface="Arial" pitchFamily="34" charset="0"/>
                <a:cs typeface="Arial" pitchFamily="34" charset="0"/>
              </a:rPr>
              <a:t> uteri.</a:t>
            </a:r>
          </a:p>
          <a:p>
            <a:pPr fontAlgn="base">
              <a:buNone/>
            </a:pP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Menses too early and too profuse ; with dragging down in rectum and </a:t>
            </a:r>
            <a:r>
              <a:rPr lang="en-US" dirty="0" err="1" smtClean="0">
                <a:latin typeface="Arial" pitchFamily="34" charset="0"/>
                <a:cs typeface="Arial" pitchFamily="34" charset="0"/>
              </a:rPr>
              <a:t>fulness</a:t>
            </a:r>
            <a:r>
              <a:rPr lang="en-US" dirty="0" smtClean="0">
                <a:latin typeface="Arial" pitchFamily="34" charset="0"/>
                <a:cs typeface="Arial" pitchFamily="34" charset="0"/>
              </a:rPr>
              <a:t> in pelvis. </a:t>
            </a:r>
            <a:r>
              <a:rPr lang="el-GR" dirty="0" smtClean="0">
                <a:latin typeface="Arial" pitchFamily="34" charset="0"/>
                <a:cs typeface="Arial" pitchFamily="34" charset="0"/>
              </a:rPr>
              <a:t>θ </a:t>
            </a:r>
            <a:r>
              <a:rPr lang="en-US" dirty="0" err="1" smtClean="0">
                <a:latin typeface="Arial" pitchFamily="34" charset="0"/>
                <a:cs typeface="Arial" pitchFamily="34" charset="0"/>
              </a:rPr>
              <a:t>Prolapsus</a:t>
            </a:r>
            <a:r>
              <a:rPr lang="en-US" dirty="0" smtClean="0">
                <a:latin typeface="Arial" pitchFamily="34" charset="0"/>
                <a:cs typeface="Arial" pitchFamily="34" charset="0"/>
              </a:rPr>
              <a:t> uteri.</a:t>
            </a:r>
          </a:p>
          <a:p>
            <a:pPr fontAlgn="base"/>
            <a:r>
              <a:rPr lang="en-US" dirty="0" smtClean="0">
                <a:latin typeface="Arial" pitchFamily="34" charset="0"/>
                <a:cs typeface="Arial" pitchFamily="34" charset="0"/>
              </a:rPr>
              <a:t>Menses too early and last too long. </a:t>
            </a:r>
            <a:r>
              <a:rPr lang="el-GR" dirty="0" smtClean="0">
                <a:latin typeface="Arial" pitchFamily="34" charset="0"/>
                <a:cs typeface="Arial" pitchFamily="34" charset="0"/>
              </a:rPr>
              <a:t>θ </a:t>
            </a:r>
            <a:r>
              <a:rPr lang="en-US" dirty="0" err="1" smtClean="0">
                <a:latin typeface="Arial" pitchFamily="34" charset="0"/>
                <a:cs typeface="Arial" pitchFamily="34" charset="0"/>
              </a:rPr>
              <a:t>Prolapsus</a:t>
            </a:r>
            <a:r>
              <a:rPr lang="en-US" dirty="0" smtClean="0">
                <a:latin typeface="Arial" pitchFamily="34" charset="0"/>
                <a:cs typeface="Arial" pitchFamily="34" charset="0"/>
              </a:rPr>
              <a:t> uteri.</a:t>
            </a:r>
          </a:p>
          <a:p>
            <a:pPr fontAlgn="base"/>
            <a:r>
              <a:rPr lang="en-US" dirty="0" smtClean="0">
                <a:latin typeface="Arial" pitchFamily="34" charset="0"/>
                <a:cs typeface="Arial" pitchFamily="34" charset="0"/>
              </a:rPr>
              <a:t>During menses : earache ; headache relieved by cold water ; distension of abdomen ; backache.</a:t>
            </a:r>
          </a:p>
          <a:p>
            <a:pPr fontAlgn="base"/>
            <a:r>
              <a:rPr lang="en-US" b="1" dirty="0" smtClean="0">
                <a:latin typeface="Arial" pitchFamily="34" charset="0"/>
                <a:cs typeface="Arial" pitchFamily="34" charset="0"/>
              </a:rPr>
              <a:t>Leucorrhoea of bloody mucus preceded by colic. </a:t>
            </a:r>
            <a:r>
              <a:rPr lang="el-GR" b="1" dirty="0" smtClean="0">
                <a:latin typeface="Arial" pitchFamily="34" charset="0"/>
                <a:cs typeface="Arial" pitchFamily="34" charset="0"/>
              </a:rPr>
              <a:t>θ </a:t>
            </a:r>
            <a:r>
              <a:rPr lang="en-US" b="1" dirty="0" err="1" smtClean="0">
                <a:latin typeface="Arial" pitchFamily="34" charset="0"/>
                <a:cs typeface="Arial" pitchFamily="34" charset="0"/>
              </a:rPr>
              <a:t>Prolapsus</a:t>
            </a:r>
            <a:r>
              <a:rPr lang="en-US" b="1"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RESPIRATION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Whistling in throat, as if something had fallen into trachea.</a:t>
            </a:r>
          </a:p>
          <a:p>
            <a:pPr fontAlgn="base"/>
            <a:r>
              <a:rPr lang="en-US" dirty="0" smtClean="0">
                <a:latin typeface="Arial" pitchFamily="34" charset="0"/>
                <a:cs typeface="Arial" pitchFamily="34" charset="0"/>
              </a:rPr>
              <a:t>Difficult respiration.</a:t>
            </a:r>
          </a:p>
          <a:p>
            <a:pPr fontAlgn="base"/>
            <a:r>
              <a:rPr lang="en-US" dirty="0" smtClean="0">
                <a:latin typeface="Arial" pitchFamily="34" charset="0"/>
                <a:cs typeface="Arial" pitchFamily="34" charset="0"/>
              </a:rPr>
              <a:t>Respiration impeded : by stitches through left side of chest ; by stitches from liver into chest.</a:t>
            </a:r>
          </a:p>
          <a:p>
            <a:pPr fontAlgn="base"/>
            <a:r>
              <a:rPr lang="en-US" dirty="0" smtClean="0">
                <a:latin typeface="Arial" pitchFamily="34" charset="0"/>
                <a:cs typeface="Arial" pitchFamily="34" charset="0"/>
              </a:rPr>
              <a:t>When drawing a long breath : stitches in liver.</a:t>
            </a:r>
          </a:p>
          <a:p>
            <a:pPr fontAlgn="base">
              <a:buNone/>
            </a:pP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latin typeface="Arial" pitchFamily="34" charset="0"/>
                <a:cs typeface="Arial" pitchFamily="34" charset="0"/>
              </a:rPr>
              <a:t>Cough with stitches in right side of larynx ; sputa of yellow, tenacious mucus.</a:t>
            </a:r>
          </a:p>
          <a:p>
            <a:pPr fontAlgn="base"/>
            <a:r>
              <a:rPr lang="en-US" dirty="0" smtClean="0">
                <a:latin typeface="Arial" pitchFamily="34" charset="0"/>
                <a:cs typeface="Arial" pitchFamily="34" charset="0"/>
              </a:rPr>
              <a:t>Cough with scratching in throat.</a:t>
            </a:r>
          </a:p>
          <a:p>
            <a:pPr fontAlgn="base"/>
            <a:r>
              <a:rPr lang="en-US" dirty="0" smtClean="0">
                <a:latin typeface="Arial" pitchFamily="34" charset="0"/>
                <a:cs typeface="Arial" pitchFamily="34" charset="0"/>
              </a:rPr>
              <a:t>Spitting blood.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r>
              <a:rPr lang="en-US" dirty="0" smtClean="0">
                <a:latin typeface="Arial" pitchFamily="34" charset="0"/>
                <a:cs typeface="Arial" pitchFamily="34" charset="0"/>
              </a:rPr>
              <a:t>Also Known As: Aloe, Cape Aloe, Aloe </a:t>
            </a:r>
            <a:r>
              <a:rPr lang="en-US" dirty="0" err="1" smtClean="0">
                <a:latin typeface="Arial" pitchFamily="34" charset="0"/>
                <a:cs typeface="Arial" pitchFamily="34" charset="0"/>
              </a:rPr>
              <a:t>Ferox</a:t>
            </a:r>
            <a:r>
              <a:rPr lang="en-US" dirty="0" smtClean="0">
                <a:latin typeface="Arial" pitchFamily="34" charset="0"/>
                <a:cs typeface="Arial" pitchFamily="34" charset="0"/>
              </a:rPr>
              <a:t> Miller, Aloe </a:t>
            </a:r>
            <a:r>
              <a:rPr lang="en-US" dirty="0" err="1" smtClean="0">
                <a:latin typeface="Arial" pitchFamily="34" charset="0"/>
                <a:cs typeface="Arial" pitchFamily="34" charset="0"/>
              </a:rPr>
              <a:t>Socotrina</a:t>
            </a:r>
            <a:endParaRPr lang="en-US" dirty="0" smtClean="0">
              <a:latin typeface="Arial" pitchFamily="34" charset="0"/>
              <a:cs typeface="Arial" pitchFamily="34" charset="0"/>
            </a:endParaRPr>
          </a:p>
          <a:p>
            <a:r>
              <a:rPr lang="en-US" dirty="0" smtClean="0">
                <a:latin typeface="Arial" pitchFamily="34" charset="0"/>
                <a:cs typeface="Arial" pitchFamily="34" charset="0"/>
              </a:rPr>
              <a:t>Constitutional type of aloe </a:t>
            </a:r>
            <a:r>
              <a:rPr lang="en-US" dirty="0" err="1" smtClean="0">
                <a:latin typeface="Arial" pitchFamily="34" charset="0"/>
                <a:cs typeface="Arial" pitchFamily="34" charset="0"/>
              </a:rPr>
              <a:t>Socotrina</a:t>
            </a:r>
            <a:r>
              <a:rPr lang="en-US" dirty="0" smtClean="0">
                <a:latin typeface="Arial" pitchFamily="34" charset="0"/>
                <a:cs typeface="Arial" pitchFamily="34" charset="0"/>
              </a:rPr>
              <a:t> - irritable and apathetic people who do not like it when they </a:t>
            </a:r>
            <a:r>
              <a:rPr lang="en-US" dirty="0" err="1" smtClean="0">
                <a:latin typeface="Arial" pitchFamily="34" charset="0"/>
                <a:cs typeface="Arial" pitchFamily="34" charset="0"/>
              </a:rPr>
              <a:t>argue;Old</a:t>
            </a:r>
            <a:r>
              <a:rPr lang="en-US" dirty="0" smtClean="0">
                <a:latin typeface="Arial" pitchFamily="34" charset="0"/>
                <a:cs typeface="Arial" pitchFamily="34" charset="0"/>
              </a:rPr>
              <a:t> people</a:t>
            </a:r>
          </a:p>
          <a:p>
            <a:r>
              <a:rPr lang="en-US" dirty="0" smtClean="0">
                <a:latin typeface="Arial" pitchFamily="34" charset="0"/>
                <a:cs typeface="Arial" pitchFamily="34" charset="0"/>
              </a:rPr>
              <a:t>Old men with enlarged prostate.</a:t>
            </a:r>
          </a:p>
          <a:p>
            <a:r>
              <a:rPr lang="en-US" dirty="0" smtClean="0">
                <a:latin typeface="Arial" pitchFamily="34" charset="0"/>
                <a:cs typeface="Arial" pitchFamily="34" charset="0"/>
              </a:rPr>
              <a:t>Women at. 55 ; and 65 </a:t>
            </a:r>
          </a:p>
          <a:p>
            <a:r>
              <a:rPr lang="en-US" dirty="0" smtClean="0">
                <a:latin typeface="Arial" pitchFamily="34" charset="0"/>
                <a:cs typeface="Arial" pitchFamily="34" charset="0"/>
              </a:rPr>
              <a:t>Climacteric years.</a:t>
            </a:r>
          </a:p>
          <a:p>
            <a:r>
              <a:rPr lang="en-US" dirty="0" smtClean="0">
                <a:latin typeface="Arial" pitchFamily="34" charset="0"/>
                <a:cs typeface="Arial" pitchFamily="34" charset="0"/>
              </a:rPr>
              <a:t>Phlegmatic, indolent.</a:t>
            </a:r>
          </a:p>
          <a:p>
            <a:r>
              <a:rPr lang="en-US" b="1" dirty="0" smtClean="0">
                <a:latin typeface="Arial" pitchFamily="34" charset="0"/>
                <a:cs typeface="Arial" pitchFamily="34" charset="0"/>
              </a:rPr>
              <a:t>Women of relaxed phlegmatic habit.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EXTREMITIES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Extending down legs : labor-like pains. </a:t>
            </a:r>
          </a:p>
          <a:p>
            <a:pPr fontAlgn="base"/>
            <a:r>
              <a:rPr lang="en-US" dirty="0" smtClean="0">
                <a:latin typeface="Arial" pitchFamily="34" charset="0"/>
                <a:cs typeface="Arial" pitchFamily="34" charset="0"/>
              </a:rPr>
              <a:t>Painful weakness of legs.</a:t>
            </a:r>
          </a:p>
          <a:p>
            <a:pPr fontAlgn="base"/>
            <a:r>
              <a:rPr lang="en-US" b="1" dirty="0" smtClean="0">
                <a:latin typeface="Arial" pitchFamily="34" charset="0"/>
                <a:cs typeface="Arial" pitchFamily="34" charset="0"/>
              </a:rPr>
              <a:t>Painful weariness in calves.</a:t>
            </a:r>
          </a:p>
          <a:p>
            <a:pPr fontAlgn="base"/>
            <a:r>
              <a:rPr lang="en-US" dirty="0" smtClean="0">
                <a:latin typeface="Arial" pitchFamily="34" charset="0"/>
                <a:cs typeface="Arial" pitchFamily="34" charset="0"/>
              </a:rPr>
              <a:t>Weakness of ankle joint.</a:t>
            </a:r>
          </a:p>
          <a:p>
            <a:pPr fontAlgn="base"/>
            <a:r>
              <a:rPr lang="en-US" b="1" dirty="0" smtClean="0">
                <a:latin typeface="Arial" pitchFamily="34" charset="0"/>
                <a:cs typeface="Arial" pitchFamily="34" charset="0"/>
              </a:rPr>
              <a:t>Soles of feet pain when walking on pavement.</a:t>
            </a:r>
          </a:p>
          <a:p>
            <a:pPr fontAlgn="base"/>
            <a:r>
              <a:rPr lang="en-US" dirty="0" smtClean="0">
                <a:latin typeface="Arial" pitchFamily="34" charset="0"/>
                <a:cs typeface="Arial" pitchFamily="34" charset="0"/>
              </a:rPr>
              <a:t>Great toe feels as if sprained.</a:t>
            </a:r>
          </a:p>
          <a:p>
            <a:pPr fontAlgn="base"/>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latin typeface="Arial" pitchFamily="34" charset="0"/>
                <a:cs typeface="Arial" pitchFamily="34" charset="0"/>
              </a:rPr>
              <a:t>Lameness, weariness in limbs ; weakness of joints ; often with abdominal disturbances.</a:t>
            </a:r>
          </a:p>
          <a:p>
            <a:pPr fontAlgn="base"/>
            <a:r>
              <a:rPr lang="en-US" dirty="0" smtClean="0">
                <a:latin typeface="Arial" pitchFamily="34" charset="0"/>
                <a:cs typeface="Arial" pitchFamily="34" charset="0"/>
              </a:rPr>
              <a:t>Pains of short duration, as if bruised or dislocated (l. forearm, right scapula, left ribs).</a:t>
            </a:r>
          </a:p>
          <a:p>
            <a:pPr fontAlgn="base"/>
            <a:r>
              <a:rPr lang="en-US" dirty="0" smtClean="0">
                <a:latin typeface="Arial" pitchFamily="34" charset="0"/>
                <a:cs typeface="Arial" pitchFamily="34" charset="0"/>
              </a:rPr>
              <a:t>Pricking, dull twitching, drawing pains in joints (fingers, knees, elbows).</a:t>
            </a:r>
          </a:p>
          <a:p>
            <a:pPr fontAlgn="base"/>
            <a:r>
              <a:rPr lang="en-US" dirty="0" smtClean="0">
                <a:latin typeface="Arial" pitchFamily="34" charset="0"/>
                <a:cs typeface="Arial" pitchFamily="34" charset="0"/>
              </a:rPr>
              <a:t>Cold hands with warm feet.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NERVES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Debility.</a:t>
            </a:r>
          </a:p>
          <a:p>
            <a:pPr fontAlgn="base"/>
            <a:r>
              <a:rPr lang="en-US" dirty="0" smtClean="0">
                <a:latin typeface="Arial" pitchFamily="34" charset="0"/>
                <a:cs typeface="Arial" pitchFamily="34" charset="0"/>
              </a:rPr>
              <a:t>General weakness, weariness.</a:t>
            </a:r>
          </a:p>
          <a:p>
            <a:pPr fontAlgn="base"/>
            <a:r>
              <a:rPr lang="en-US" b="1" dirty="0" smtClean="0">
                <a:latin typeface="Arial" pitchFamily="34" charset="0"/>
                <a:cs typeface="Arial" pitchFamily="34" charset="0"/>
              </a:rPr>
              <a:t>Weakness inconsiderable, even when skin was golden color.</a:t>
            </a:r>
          </a:p>
          <a:p>
            <a:pPr fontAlgn="base"/>
            <a:r>
              <a:rPr lang="en-US" dirty="0" smtClean="0">
                <a:latin typeface="Arial" pitchFamily="34" charset="0"/>
                <a:cs typeface="Arial" pitchFamily="34" charset="0"/>
              </a:rPr>
              <a:t>Lassitude alternating with mental activity.</a:t>
            </a:r>
          </a:p>
          <a:p>
            <a:pPr fontAlgn="base"/>
            <a:r>
              <a:rPr lang="en-US" b="1" dirty="0" smtClean="0">
                <a:latin typeface="Arial" pitchFamily="34" charset="0"/>
                <a:cs typeface="Arial" pitchFamily="34" charset="0"/>
              </a:rPr>
              <a:t>Extreme prostration, with perspiration.</a:t>
            </a:r>
          </a:p>
          <a:p>
            <a:pPr fontAlgn="base">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latin typeface="Arial" pitchFamily="34" charset="0"/>
                <a:cs typeface="Arial" pitchFamily="34" charset="0"/>
              </a:rPr>
              <a:t>Paralytic drawing in muscles.</a:t>
            </a:r>
          </a:p>
          <a:p>
            <a:pPr fontAlgn="base"/>
            <a:r>
              <a:rPr lang="en-US" dirty="0" smtClean="0">
                <a:latin typeface="Arial" pitchFamily="34" charset="0"/>
                <a:cs typeface="Arial" pitchFamily="34" charset="0"/>
              </a:rPr>
              <a:t>Faint feeling after stool. </a:t>
            </a:r>
            <a:r>
              <a:rPr lang="el-GR" b="1" dirty="0" smtClean="0">
                <a:latin typeface="Arial" pitchFamily="34" charset="0"/>
                <a:cs typeface="Arial" pitchFamily="34" charset="0"/>
              </a:rPr>
              <a:t>θ</a:t>
            </a:r>
            <a:r>
              <a:rPr lang="el-GR" dirty="0" smtClean="0">
                <a:latin typeface="Arial" pitchFamily="34" charset="0"/>
                <a:cs typeface="Arial" pitchFamily="34" charset="0"/>
              </a:rPr>
              <a:t> </a:t>
            </a:r>
            <a:r>
              <a:rPr lang="en-US" dirty="0" smtClean="0">
                <a:latin typeface="Arial" pitchFamily="34" charset="0"/>
                <a:cs typeface="Arial" pitchFamily="34" charset="0"/>
              </a:rPr>
              <a:t>Dysentery.</a:t>
            </a:r>
          </a:p>
          <a:p>
            <a:pPr fontAlgn="base"/>
            <a:r>
              <a:rPr lang="en-US" dirty="0" smtClean="0">
                <a:latin typeface="Arial" pitchFamily="34" charset="0"/>
                <a:cs typeface="Arial" pitchFamily="34" charset="0"/>
              </a:rPr>
              <a:t>Trembling from musical sounds or noises.</a:t>
            </a:r>
          </a:p>
          <a:p>
            <a:pPr fontAlgn="base"/>
            <a:r>
              <a:rPr lang="en-US" b="1" dirty="0" smtClean="0">
                <a:latin typeface="Arial" pitchFamily="34" charset="0"/>
                <a:cs typeface="Arial" pitchFamily="34" charset="0"/>
              </a:rPr>
              <a:t>Hysteria from poisoning of blood with uric acid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RELATIONS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fontAlgn="base"/>
            <a:r>
              <a:rPr lang="en-US" i="1" dirty="0" smtClean="0">
                <a:latin typeface="Arial" pitchFamily="34" charset="0"/>
                <a:cs typeface="Arial" pitchFamily="34" charset="0"/>
              </a:rPr>
              <a:t>Aloe</a:t>
            </a:r>
            <a:r>
              <a:rPr lang="en-US" dirty="0" smtClean="0">
                <a:latin typeface="Arial" pitchFamily="34" charset="0"/>
                <a:cs typeface="Arial" pitchFamily="34" charset="0"/>
              </a:rPr>
              <a:t> has many symptoms like </a:t>
            </a:r>
            <a:r>
              <a:rPr lang="en-US" i="1" dirty="0" err="1" smtClean="0">
                <a:latin typeface="Arial" pitchFamily="34" charset="0"/>
                <a:cs typeface="Arial" pitchFamily="34" charset="0"/>
              </a:rPr>
              <a:t>Sulphur</a:t>
            </a:r>
            <a:r>
              <a:rPr lang="en-US" dirty="0" smtClean="0">
                <a:latin typeface="Arial" pitchFamily="34" charset="0"/>
                <a:cs typeface="Arial" pitchFamily="34" charset="0"/>
              </a:rPr>
              <a:t>, and is equally important in chronic diseases, with abdominal plethora, etc.</a:t>
            </a:r>
          </a:p>
          <a:p>
            <a:pPr fontAlgn="base"/>
            <a:r>
              <a:rPr lang="en-US" dirty="0" smtClean="0">
                <a:latin typeface="Arial" pitchFamily="34" charset="0"/>
                <a:cs typeface="Arial" pitchFamily="34" charset="0"/>
              </a:rPr>
              <a:t>Similar to </a:t>
            </a:r>
            <a:r>
              <a:rPr lang="en-US" i="1" dirty="0" err="1" smtClean="0">
                <a:latin typeface="Arial" pitchFamily="34" charset="0"/>
                <a:cs typeface="Arial" pitchFamily="34" charset="0"/>
              </a:rPr>
              <a:t>Ailant</a:t>
            </a:r>
            <a:r>
              <a:rPr lang="en-US" dirty="0" smtClean="0">
                <a:latin typeface="Arial" pitchFamily="34" charset="0"/>
                <a:cs typeface="Arial" pitchFamily="34" charset="0"/>
              </a:rPr>
              <a:t>. (dull frontal headache) ; </a:t>
            </a:r>
            <a:r>
              <a:rPr lang="en-US" i="1" dirty="0" smtClean="0">
                <a:latin typeface="Arial" pitchFamily="34" charset="0"/>
                <a:cs typeface="Arial" pitchFamily="34" charset="0"/>
              </a:rPr>
              <a:t>Gum. </a:t>
            </a:r>
            <a:r>
              <a:rPr lang="en-US" i="1" dirty="0" err="1" smtClean="0">
                <a:latin typeface="Arial" pitchFamily="34" charset="0"/>
                <a:cs typeface="Arial" pitchFamily="34" charset="0"/>
              </a:rPr>
              <a:t>gutt</a:t>
            </a:r>
            <a:r>
              <a:rPr lang="en-US" dirty="0" smtClean="0">
                <a:latin typeface="Arial" pitchFamily="34" charset="0"/>
                <a:cs typeface="Arial" pitchFamily="34" charset="0"/>
              </a:rPr>
              <a:t>. (</a:t>
            </a:r>
            <a:r>
              <a:rPr lang="en-US" dirty="0" err="1" smtClean="0">
                <a:latin typeface="Arial" pitchFamily="34" charset="0"/>
                <a:cs typeface="Arial" pitchFamily="34" charset="0"/>
              </a:rPr>
              <a:t>diarrhoea</a:t>
            </a:r>
            <a:r>
              <a:rPr lang="en-US" dirty="0" smtClean="0">
                <a:latin typeface="Arial" pitchFamily="34" charset="0"/>
                <a:cs typeface="Arial" pitchFamily="34" charset="0"/>
              </a:rPr>
              <a:t>) ; </a:t>
            </a:r>
            <a:r>
              <a:rPr lang="en-US" i="1" dirty="0" smtClean="0">
                <a:latin typeface="Arial" pitchFamily="34" charset="0"/>
                <a:cs typeface="Arial" pitchFamily="34" charset="0"/>
              </a:rPr>
              <a:t>Ammonium </a:t>
            </a:r>
            <a:r>
              <a:rPr lang="en-US" i="1" dirty="0" err="1" smtClean="0">
                <a:latin typeface="Arial" pitchFamily="34" charset="0"/>
                <a:cs typeface="Arial" pitchFamily="34" charset="0"/>
              </a:rPr>
              <a:t>mur</a:t>
            </a:r>
            <a:r>
              <a:rPr lang="en-US" dirty="0" smtClean="0">
                <a:latin typeface="Arial" pitchFamily="34" charset="0"/>
                <a:cs typeface="Arial" pitchFamily="34" charset="0"/>
              </a:rPr>
              <a:t>. (abdominal and diarrheic symptoms) ; </a:t>
            </a:r>
            <a:r>
              <a:rPr lang="en-US" i="1" dirty="0" err="1" smtClean="0">
                <a:latin typeface="Arial" pitchFamily="34" charset="0"/>
                <a:cs typeface="Arial" pitchFamily="34" charset="0"/>
              </a:rPr>
              <a:t>Nux</a:t>
            </a:r>
            <a:r>
              <a:rPr lang="en-US" i="1" dirty="0" smtClean="0">
                <a:latin typeface="Arial" pitchFamily="34" charset="0"/>
                <a:cs typeface="Arial" pitchFamily="34" charset="0"/>
              </a:rPr>
              <a:t> </a:t>
            </a:r>
            <a:r>
              <a:rPr lang="en-US" i="1" dirty="0" err="1" smtClean="0">
                <a:latin typeface="Arial" pitchFamily="34" charset="0"/>
                <a:cs typeface="Arial" pitchFamily="34" charset="0"/>
              </a:rPr>
              <a:t>vom</a:t>
            </a:r>
            <a:r>
              <a:rPr lang="en-US" dirty="0" smtClean="0">
                <a:latin typeface="Arial" pitchFamily="34" charset="0"/>
                <a:cs typeface="Arial" pitchFamily="34" charset="0"/>
              </a:rPr>
              <a:t>. (gastric abdominal and uterine troubles ; bad effects of sedentary habits).</a:t>
            </a:r>
          </a:p>
          <a:p>
            <a:pPr fontAlgn="base"/>
            <a:r>
              <a:rPr lang="en-US" dirty="0" smtClean="0">
                <a:latin typeface="Arial" pitchFamily="34" charset="0"/>
                <a:cs typeface="Arial" pitchFamily="34" charset="0"/>
              </a:rPr>
              <a:t>Antidotes to </a:t>
            </a:r>
            <a:r>
              <a:rPr lang="en-US" i="1" dirty="0" smtClean="0">
                <a:latin typeface="Arial" pitchFamily="34" charset="0"/>
                <a:cs typeface="Arial" pitchFamily="34" charset="0"/>
              </a:rPr>
              <a:t>Aloe</a:t>
            </a:r>
            <a:r>
              <a:rPr lang="en-US" dirty="0" smtClean="0">
                <a:latin typeface="Arial" pitchFamily="34" charset="0"/>
                <a:cs typeface="Arial" pitchFamily="34" charset="0"/>
              </a:rPr>
              <a:t> : </a:t>
            </a:r>
            <a:r>
              <a:rPr lang="en-US" i="1" dirty="0" err="1" smtClean="0">
                <a:latin typeface="Arial" pitchFamily="34" charset="0"/>
                <a:cs typeface="Arial" pitchFamily="34" charset="0"/>
              </a:rPr>
              <a:t>Sulphur</a:t>
            </a:r>
            <a:r>
              <a:rPr lang="en-US" dirty="0" smtClean="0">
                <a:latin typeface="Arial" pitchFamily="34" charset="0"/>
                <a:cs typeface="Arial" pitchFamily="34" charset="0"/>
              </a:rPr>
              <a:t>, mustard.</a:t>
            </a:r>
            <a:br>
              <a:rPr lang="en-US" dirty="0" smtClean="0">
                <a:latin typeface="Arial" pitchFamily="34" charset="0"/>
                <a:cs typeface="Arial" pitchFamily="34" charset="0"/>
              </a:rPr>
            </a:br>
            <a:r>
              <a:rPr lang="en-US" i="1" dirty="0" smtClean="0">
                <a:latin typeface="Arial" pitchFamily="34" charset="0"/>
                <a:cs typeface="Arial" pitchFamily="34" charset="0"/>
              </a:rPr>
              <a:t>Camphor</a:t>
            </a:r>
            <a:r>
              <a:rPr lang="en-US" dirty="0" smtClean="0">
                <a:latin typeface="Arial" pitchFamily="34" charset="0"/>
                <a:cs typeface="Arial" pitchFamily="34" charset="0"/>
              </a:rPr>
              <a:t> relieves for awhile.</a:t>
            </a:r>
            <a:br>
              <a:rPr lang="en-US" dirty="0" smtClean="0">
                <a:latin typeface="Arial" pitchFamily="34" charset="0"/>
                <a:cs typeface="Arial" pitchFamily="34" charset="0"/>
              </a:rPr>
            </a:br>
            <a:r>
              <a:rPr lang="en-US" i="1" dirty="0" err="1" smtClean="0">
                <a:latin typeface="Arial" pitchFamily="34" charset="0"/>
                <a:cs typeface="Arial" pitchFamily="34" charset="0"/>
              </a:rPr>
              <a:t>Nux</a:t>
            </a:r>
            <a:r>
              <a:rPr lang="en-US" i="1" dirty="0" smtClean="0">
                <a:latin typeface="Arial" pitchFamily="34" charset="0"/>
                <a:cs typeface="Arial" pitchFamily="34" charset="0"/>
              </a:rPr>
              <a:t> </a:t>
            </a:r>
            <a:r>
              <a:rPr lang="en-US" i="1" dirty="0" err="1" smtClean="0">
                <a:latin typeface="Arial" pitchFamily="34" charset="0"/>
                <a:cs typeface="Arial" pitchFamily="34" charset="0"/>
              </a:rPr>
              <a:t>vom</a:t>
            </a:r>
            <a:r>
              <a:rPr lang="en-US" dirty="0" smtClean="0">
                <a:latin typeface="Arial" pitchFamily="34" charset="0"/>
                <a:cs typeface="Arial" pitchFamily="34" charset="0"/>
              </a:rPr>
              <a:t>. and </a:t>
            </a:r>
            <a:r>
              <a:rPr lang="en-US" i="1" dirty="0" err="1" smtClean="0">
                <a:latin typeface="Arial" pitchFamily="34" charset="0"/>
                <a:cs typeface="Arial" pitchFamily="34" charset="0"/>
              </a:rPr>
              <a:t>Lycop</a:t>
            </a:r>
            <a:r>
              <a:rPr lang="en-US" dirty="0" smtClean="0">
                <a:latin typeface="Arial" pitchFamily="34" charset="0"/>
                <a:cs typeface="Arial" pitchFamily="34" charset="0"/>
              </a:rPr>
              <a:t>. relieve the earache.</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Arial" pitchFamily="34" charset="0"/>
                <a:cs typeface="Arial" pitchFamily="34" charset="0"/>
              </a:rPr>
              <a:t>MIND</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pPr fontAlgn="base"/>
            <a:r>
              <a:rPr lang="en-US" sz="3000" dirty="0" smtClean="0">
                <a:latin typeface="Arial" pitchFamily="34" charset="0"/>
                <a:cs typeface="Arial" pitchFamily="34" charset="0"/>
              </a:rPr>
              <a:t>Lassitude, alternating with great mental activity.</a:t>
            </a:r>
          </a:p>
          <a:p>
            <a:pPr fontAlgn="base"/>
            <a:r>
              <a:rPr lang="en-US" sz="3000" b="1" dirty="0" smtClean="0">
                <a:latin typeface="Arial" pitchFamily="34" charset="0"/>
                <a:cs typeface="Arial" pitchFamily="34" charset="0"/>
              </a:rPr>
              <a:t>She knew she would die in a </a:t>
            </a:r>
            <a:r>
              <a:rPr lang="en-US" sz="3000" b="1" dirty="0" err="1" smtClean="0">
                <a:latin typeface="Arial" pitchFamily="34" charset="0"/>
                <a:cs typeface="Arial" pitchFamily="34" charset="0"/>
              </a:rPr>
              <a:t>week;Hysteria</a:t>
            </a:r>
            <a:r>
              <a:rPr lang="en-US" sz="3000" b="1" dirty="0" smtClean="0">
                <a:latin typeface="Arial" pitchFamily="34" charset="0"/>
                <a:cs typeface="Arial" pitchFamily="34" charset="0"/>
              </a:rPr>
              <a:t>.</a:t>
            </a:r>
          </a:p>
          <a:p>
            <a:pPr fontAlgn="base"/>
            <a:r>
              <a:rPr lang="en-US" sz="3000" b="1" dirty="0" smtClean="0">
                <a:latin typeface="Arial" pitchFamily="34" charset="0"/>
                <a:cs typeface="Arial" pitchFamily="34" charset="0"/>
              </a:rPr>
              <a:t>Life is a burden</a:t>
            </a:r>
          </a:p>
          <a:p>
            <a:pPr fontAlgn="base"/>
            <a:r>
              <a:rPr lang="en-US" sz="3000" dirty="0" smtClean="0">
                <a:latin typeface="Arial" pitchFamily="34" charset="0"/>
                <a:cs typeface="Arial" pitchFamily="34" charset="0"/>
              </a:rPr>
              <a:t>Aversion to labor ; disinclination to mental labor ; it fatigues him ; general languor.</a:t>
            </a:r>
          </a:p>
          <a:p>
            <a:pPr fontAlgn="base"/>
            <a:r>
              <a:rPr lang="en-US" sz="3000" b="1" dirty="0" smtClean="0">
                <a:latin typeface="Arial" pitchFamily="34" charset="0"/>
                <a:cs typeface="Arial" pitchFamily="34" charset="0"/>
              </a:rPr>
              <a:t>Disinclined to move</a:t>
            </a:r>
          </a:p>
          <a:p>
            <a:pPr fontAlgn="base"/>
            <a:r>
              <a:rPr lang="en-US" sz="3000" dirty="0" smtClean="0">
                <a:latin typeface="Arial" pitchFamily="34" charset="0"/>
                <a:cs typeface="Arial" pitchFamily="34" charset="0"/>
              </a:rPr>
              <a:t>Restlessness and fear ; fear of men.</a:t>
            </a:r>
            <a:br>
              <a:rPr lang="en-US" sz="3000" dirty="0" smtClean="0">
                <a:latin typeface="Arial" pitchFamily="34" charset="0"/>
                <a:cs typeface="Arial" pitchFamily="34" charset="0"/>
              </a:rPr>
            </a:br>
            <a:r>
              <a:rPr lang="en-US" sz="3000" dirty="0" smtClean="0">
                <a:latin typeface="Arial" pitchFamily="34" charset="0"/>
                <a:cs typeface="Arial" pitchFamily="34" charset="0"/>
              </a:rPr>
              <a:t>Ill-humored ; </a:t>
            </a:r>
            <a:r>
              <a:rPr lang="en-US" sz="3000" dirty="0" err="1" smtClean="0">
                <a:latin typeface="Arial" pitchFamily="34" charset="0"/>
                <a:cs typeface="Arial" pitchFamily="34" charset="0"/>
              </a:rPr>
              <a:t>hypochondriacal</a:t>
            </a:r>
            <a:r>
              <a:rPr lang="en-US" sz="3000" dirty="0" smtClean="0">
                <a:latin typeface="Arial" pitchFamily="34" charset="0"/>
                <a:cs typeface="Arial" pitchFamily="34" charset="0"/>
              </a:rPr>
              <a:t>, &lt; in cloudy weather.</a:t>
            </a:r>
          </a:p>
          <a:p>
            <a:pPr fontAlgn="base"/>
            <a:r>
              <a:rPr lang="en-US" sz="3000" dirty="0" smtClean="0">
                <a:latin typeface="Arial" pitchFamily="34" charset="0"/>
                <a:cs typeface="Arial" pitchFamily="34" charset="0"/>
              </a:rPr>
              <a:t>Dissatisfied and angry about himself, more so when he is constipated or suffers from pain.</a:t>
            </a:r>
            <a:br>
              <a:rPr lang="en-US" sz="3000"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b="1" dirty="0" smtClean="0">
                <a:latin typeface="Arial" pitchFamily="34" charset="0"/>
                <a:cs typeface="Arial" pitchFamily="34" charset="0"/>
              </a:rPr>
              <a:t>An easily excited, angry, revengeful state of mind, could not brook opposition, wanted to destroy object of wrath, relief from tea or mild stimulants ; &lt; in middle of day.</a:t>
            </a:r>
          </a:p>
          <a:p>
            <a:r>
              <a:rPr lang="en-US" dirty="0" smtClean="0">
                <a:latin typeface="Arial" pitchFamily="34" charset="0"/>
                <a:cs typeface="Arial" pitchFamily="34" charset="0"/>
              </a:rPr>
              <a:t>Hates people, repels everyone.</a:t>
            </a:r>
          </a:p>
          <a:p>
            <a:r>
              <a:rPr lang="en-US" dirty="0" smtClean="0">
                <a:latin typeface="Arial" pitchFamily="34" charset="0"/>
                <a:cs typeface="Arial" pitchFamily="34" charset="0"/>
              </a:rPr>
              <a:t>Restlessness </a:t>
            </a:r>
          </a:p>
          <a:p>
            <a:r>
              <a:rPr lang="en-US" dirty="0" smtClean="0">
                <a:latin typeface="Arial" pitchFamily="34" charset="0"/>
                <a:cs typeface="Arial" pitchFamily="34" charset="0"/>
              </a:rPr>
              <a:t>Fright at slight noises, after a nocturnal emission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Arial" pitchFamily="34" charset="0"/>
                <a:cs typeface="Arial" pitchFamily="34" charset="0"/>
              </a:rPr>
              <a:t>HEAD</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685800"/>
            <a:ext cx="8229600" cy="5867400"/>
          </a:xfrm>
        </p:spPr>
        <p:txBody>
          <a:bodyPr>
            <a:normAutofit fontScale="92500" lnSpcReduction="10000"/>
          </a:bodyPr>
          <a:lstStyle/>
          <a:p>
            <a:pPr fontAlgn="base"/>
            <a:r>
              <a:rPr lang="en-US" dirty="0" smtClean="0">
                <a:latin typeface="Arial" pitchFamily="34" charset="0"/>
                <a:cs typeface="Arial" pitchFamily="34" charset="0"/>
              </a:rPr>
              <a:t>Congestion to head, compelling one to sit up.</a:t>
            </a:r>
            <a:br>
              <a:rPr lang="en-US" dirty="0" smtClean="0">
                <a:latin typeface="Arial" pitchFamily="34" charset="0"/>
                <a:cs typeface="Arial" pitchFamily="34" charset="0"/>
              </a:rPr>
            </a:br>
            <a:r>
              <a:rPr lang="en-US" dirty="0" smtClean="0">
                <a:latin typeface="Arial" pitchFamily="34" charset="0"/>
                <a:cs typeface="Arial" pitchFamily="34" charset="0"/>
              </a:rPr>
              <a:t>Headache across forehead, with heaviness of eyes and nausea.</a:t>
            </a:r>
          </a:p>
          <a:p>
            <a:pPr fontAlgn="base"/>
            <a:r>
              <a:rPr lang="en-US" dirty="0" smtClean="0">
                <a:latin typeface="Arial" pitchFamily="34" charset="0"/>
                <a:cs typeface="Arial" pitchFamily="34" charset="0"/>
              </a:rPr>
              <a:t>Weight on vertex ; pressure in forehead and </a:t>
            </a:r>
            <a:r>
              <a:rPr lang="en-US" dirty="0" err="1" smtClean="0">
                <a:latin typeface="Arial" pitchFamily="34" charset="0"/>
                <a:cs typeface="Arial" pitchFamily="34" charset="0"/>
              </a:rPr>
              <a:t>occiput</a:t>
            </a:r>
            <a:r>
              <a:rPr lang="en-US" dirty="0" smtClean="0">
                <a:latin typeface="Arial" pitchFamily="34" charset="0"/>
                <a:cs typeface="Arial" pitchFamily="34" charset="0"/>
              </a:rPr>
              <a:t>.</a:t>
            </a:r>
          </a:p>
          <a:p>
            <a:pPr fontAlgn="base"/>
            <a:r>
              <a:rPr lang="en-US" dirty="0" smtClean="0">
                <a:latin typeface="Arial" pitchFamily="34" charset="0"/>
                <a:cs typeface="Arial" pitchFamily="34" charset="0"/>
              </a:rPr>
              <a:t>Dull </a:t>
            </a:r>
            <a:r>
              <a:rPr lang="en-US" dirty="0" err="1" smtClean="0">
                <a:latin typeface="Arial" pitchFamily="34" charset="0"/>
                <a:cs typeface="Arial" pitchFamily="34" charset="0"/>
              </a:rPr>
              <a:t>pressive</a:t>
            </a:r>
            <a:r>
              <a:rPr lang="en-US" dirty="0" smtClean="0">
                <a:latin typeface="Arial" pitchFamily="34" charset="0"/>
                <a:cs typeface="Arial" pitchFamily="34" charset="0"/>
              </a:rPr>
              <a:t> pain : in </a:t>
            </a:r>
            <a:r>
              <a:rPr lang="en-US" dirty="0" err="1" smtClean="0">
                <a:latin typeface="Arial" pitchFamily="34" charset="0"/>
                <a:cs typeface="Arial" pitchFamily="34" charset="0"/>
              </a:rPr>
              <a:t>supraorbital</a:t>
            </a:r>
            <a:r>
              <a:rPr lang="en-US" dirty="0" smtClean="0">
                <a:latin typeface="Arial" pitchFamily="34" charset="0"/>
                <a:cs typeface="Arial" pitchFamily="34" charset="0"/>
              </a:rPr>
              <a:t> region ; in </a:t>
            </a:r>
            <a:r>
              <a:rPr lang="en-US" dirty="0" err="1" smtClean="0">
                <a:latin typeface="Arial" pitchFamily="34" charset="0"/>
                <a:cs typeface="Arial" pitchFamily="34" charset="0"/>
              </a:rPr>
              <a:t>sinciput</a:t>
            </a:r>
            <a:r>
              <a:rPr lang="en-US" dirty="0" smtClean="0">
                <a:latin typeface="Arial" pitchFamily="34" charset="0"/>
                <a:cs typeface="Arial" pitchFamily="34" charset="0"/>
              </a:rPr>
              <a:t>.</a:t>
            </a:r>
          </a:p>
          <a:p>
            <a:pPr fontAlgn="base"/>
            <a:r>
              <a:rPr lang="en-US" dirty="0" smtClean="0">
                <a:latin typeface="Arial" pitchFamily="34" charset="0"/>
                <a:cs typeface="Arial" pitchFamily="34" charset="0"/>
              </a:rPr>
              <a:t>Pressing outward to temples, with periodic heat of face and flickering before eyes.</a:t>
            </a:r>
          </a:p>
          <a:p>
            <a:pPr fontAlgn="base"/>
            <a:r>
              <a:rPr lang="en-US" b="1" dirty="0" smtClean="0">
                <a:latin typeface="Arial" pitchFamily="34" charset="0"/>
                <a:cs typeface="Arial" pitchFamily="34" charset="0"/>
              </a:rPr>
              <a:t>Stitches in temples aggravated by every footstep.</a:t>
            </a:r>
            <a:br>
              <a:rPr lang="en-US" b="1" dirty="0" smtClean="0">
                <a:latin typeface="Arial" pitchFamily="34" charset="0"/>
                <a:cs typeface="Arial" pitchFamily="34" charset="0"/>
              </a:rPr>
            </a:b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Headache after insufficient stool ; with abdominal pains.</a:t>
            </a:r>
          </a:p>
          <a:p>
            <a:r>
              <a:rPr lang="en-US" b="1" dirty="0" smtClean="0">
                <a:latin typeface="Arial" pitchFamily="34" charset="0"/>
                <a:cs typeface="Arial" pitchFamily="34" charset="0"/>
              </a:rPr>
              <a:t>Headaches &lt; from heat, &gt; from cold applications.</a:t>
            </a:r>
          </a:p>
          <a:p>
            <a:r>
              <a:rPr lang="en-US" dirty="0" smtClean="0">
                <a:latin typeface="Arial" pitchFamily="34" charset="0"/>
                <a:cs typeface="Arial" pitchFamily="34" charset="0"/>
              </a:rPr>
              <a:t>A pain in forehead which compels patient to close eyes, or, if he wishes to look at anything, he must make aperture of lids very small.</a:t>
            </a:r>
          </a:p>
          <a:p>
            <a:r>
              <a:rPr lang="en-US" dirty="0" smtClean="0">
                <a:latin typeface="Arial" pitchFamily="34" charset="0"/>
                <a:cs typeface="Arial" pitchFamily="34" charset="0"/>
              </a:rPr>
              <a:t>Headache alternating with lumbago.</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EYES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fontAlgn="base"/>
            <a:r>
              <a:rPr lang="en-US" dirty="0" smtClean="0">
                <a:latin typeface="Arial" pitchFamily="34" charset="0"/>
                <a:cs typeface="Arial" pitchFamily="34" charset="0"/>
              </a:rPr>
              <a:t>Yellow rings moving before eyes.</a:t>
            </a:r>
          </a:p>
          <a:p>
            <a:pPr fontAlgn="base"/>
            <a:r>
              <a:rPr lang="en-US" dirty="0" smtClean="0">
                <a:latin typeface="Arial" pitchFamily="34" charset="0"/>
                <a:cs typeface="Arial" pitchFamily="34" charset="0"/>
              </a:rPr>
              <a:t>Unsteady, anxious look.</a:t>
            </a:r>
          </a:p>
          <a:p>
            <a:pPr fontAlgn="base"/>
            <a:r>
              <a:rPr lang="en-US" dirty="0" smtClean="0">
                <a:latin typeface="Arial" pitchFamily="34" charset="0"/>
                <a:cs typeface="Arial" pitchFamily="34" charset="0"/>
              </a:rPr>
              <a:t>Dimness before eyes while </a:t>
            </a:r>
            <a:r>
              <a:rPr lang="en-US" dirty="0" err="1" smtClean="0">
                <a:latin typeface="Arial" pitchFamily="34" charset="0"/>
                <a:cs typeface="Arial" pitchFamily="34" charset="0"/>
              </a:rPr>
              <a:t>writing;Flickering</a:t>
            </a:r>
            <a:r>
              <a:rPr lang="en-US" dirty="0" smtClean="0">
                <a:latin typeface="Arial" pitchFamily="34" charset="0"/>
                <a:cs typeface="Arial" pitchFamily="34" charset="0"/>
              </a:rPr>
              <a:t>.</a:t>
            </a:r>
          </a:p>
          <a:p>
            <a:pPr fontAlgn="base"/>
            <a:r>
              <a:rPr lang="en-US" b="1" dirty="0" smtClean="0">
                <a:latin typeface="Arial" pitchFamily="34" charset="0"/>
                <a:cs typeface="Arial" pitchFamily="34" charset="0"/>
              </a:rPr>
              <a:t>Pain deep in orbits, as if in muscles, &lt; on right side.</a:t>
            </a:r>
          </a:p>
          <a:p>
            <a:pPr fontAlgn="base"/>
            <a:r>
              <a:rPr lang="en-US" dirty="0" smtClean="0">
                <a:latin typeface="Arial" pitchFamily="34" charset="0"/>
                <a:cs typeface="Arial" pitchFamily="34" charset="0"/>
              </a:rPr>
              <a:t>Congestion to eyes ; pressure in orbits.</a:t>
            </a:r>
          </a:p>
          <a:p>
            <a:pPr fontAlgn="base"/>
            <a:r>
              <a:rPr lang="en-US" dirty="0" err="1" smtClean="0">
                <a:latin typeface="Arial" pitchFamily="34" charset="0"/>
                <a:cs typeface="Arial" pitchFamily="34" charset="0"/>
              </a:rPr>
              <a:t>Lachrymation</a:t>
            </a:r>
            <a:r>
              <a:rPr lang="en-US" dirty="0" smtClean="0">
                <a:latin typeface="Arial" pitchFamily="34" charset="0"/>
                <a:cs typeface="Arial" pitchFamily="34" charset="0"/>
              </a:rPr>
              <a:t>.</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rial" pitchFamily="34" charset="0"/>
              <a:cs typeface="Arial" pitchFamily="34" charset="0"/>
            </a:endParaRPr>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Occasional attacks of twitching of left eyelids during day, and a spasmodic jerk of whole body just when falling asleep at night.</a:t>
            </a:r>
          </a:p>
          <a:p>
            <a:r>
              <a:rPr lang="en-US" dirty="0" smtClean="0">
                <a:latin typeface="Arial" pitchFamily="34" charset="0"/>
                <a:cs typeface="Arial" pitchFamily="34" charset="0"/>
              </a:rPr>
              <a:t>Heaviness of eyes, with frontal headache.</a:t>
            </a:r>
          </a:p>
          <a:p>
            <a:r>
              <a:rPr lang="en-US" dirty="0" smtClean="0">
                <a:latin typeface="Arial" pitchFamily="34" charset="0"/>
                <a:cs typeface="Arial" pitchFamily="34" charset="0"/>
              </a:rPr>
              <a:t>Has to close eyes, with pain in forehead.</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522</Words>
  <Application>Microsoft Office PowerPoint</Application>
  <PresentationFormat>On-screen Show (4:3)</PresentationFormat>
  <Paragraphs>162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Trek</vt:lpstr>
      <vt:lpstr>               ALOES SOCROTINA      </vt:lpstr>
      <vt:lpstr>Slide 2</vt:lpstr>
      <vt:lpstr>Slide 3</vt:lpstr>
      <vt:lpstr>MIND</vt:lpstr>
      <vt:lpstr>Slide 5</vt:lpstr>
      <vt:lpstr>HEAD </vt:lpstr>
      <vt:lpstr>Slide 7</vt:lpstr>
      <vt:lpstr>EYES</vt:lpstr>
      <vt:lpstr>Slide 9</vt:lpstr>
      <vt:lpstr>EARS</vt:lpstr>
      <vt:lpstr>TONGUE</vt:lpstr>
      <vt:lpstr>THROAT</vt:lpstr>
      <vt:lpstr>STOMACH</vt:lpstr>
      <vt:lpstr>Slide 14</vt:lpstr>
      <vt:lpstr>Slide 15</vt:lpstr>
      <vt:lpstr>ABDOMEN AND LOINS. </vt:lpstr>
      <vt:lpstr>Slide 17</vt:lpstr>
      <vt:lpstr>Slide 18</vt:lpstr>
      <vt:lpstr>Slide 19</vt:lpstr>
      <vt:lpstr>STOOLS AND RECTUM</vt:lpstr>
      <vt:lpstr>Slide 21</vt:lpstr>
      <vt:lpstr>URINARY ORGANS</vt:lpstr>
      <vt:lpstr>Slide 23</vt:lpstr>
      <vt:lpstr>MALE SEXUAL ORGANS </vt:lpstr>
      <vt:lpstr>Slide 25</vt:lpstr>
      <vt:lpstr>FEMALE SEXUAL ORGANS. </vt:lpstr>
      <vt:lpstr>Slide 27</vt:lpstr>
      <vt:lpstr>RESPIRATION</vt:lpstr>
      <vt:lpstr>Slide 29</vt:lpstr>
      <vt:lpstr>EXTREMITIES</vt:lpstr>
      <vt:lpstr>Slide 31</vt:lpstr>
      <vt:lpstr>NERVES</vt:lpstr>
      <vt:lpstr>Slide 33</vt:lpstr>
      <vt:lpstr>RELATIONS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ALOES SOCROTINA</dc:title>
  <dc:creator>speed computers</dc:creator>
  <cp:lastModifiedBy>speed computers</cp:lastModifiedBy>
  <cp:revision>8</cp:revision>
  <dcterms:created xsi:type="dcterms:W3CDTF">2006-08-16T00:00:00Z</dcterms:created>
  <dcterms:modified xsi:type="dcterms:W3CDTF">2017-08-21T03:14:20Z</dcterms:modified>
</cp:coreProperties>
</file>